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charts/chart1.xml" ContentType="application/vnd.openxmlformats-officedocument.drawingml.chart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slides/charts/chart2.xml" ContentType="application/vnd.openxmlformats-officedocument.drawingml.chart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e8710ccc24c0c" /><Relationship Type="http://schemas.openxmlformats.org/officeDocument/2006/relationships/extended-properties" Target="/docProps/app.xml" Id="R52f5f415da044d47" /><Relationship Type="http://schemas.openxmlformats.org/officeDocument/2006/relationships/officeDocument" Target="/ppt/presentation.xml" Id="R06af6338a1fc40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d2621020244e36"/>
  </p:sldMasterIdLst>
  <p:notesMasterIdLst>
    <p:notesMasterId xmlns:r="http://schemas.openxmlformats.org/officeDocument/2006/relationships" r:id="Rd39518fbcf5b437f"/>
  </p:notesMasterIdLst>
  <p:sldIdLst>
    <p:sldId xmlns:r="http://schemas.openxmlformats.org/officeDocument/2006/relationships" id="256" r:id="Refa0b40a86664d14"/>
    <p:sldId xmlns:r="http://schemas.openxmlformats.org/officeDocument/2006/relationships" id="257" r:id="R801698dae3614248"/>
    <p:sldId xmlns:r="http://schemas.openxmlformats.org/officeDocument/2006/relationships" id="258" r:id="Re353a588b0214999"/>
    <p:sldId xmlns:r="http://schemas.openxmlformats.org/officeDocument/2006/relationships" id="259" r:id="R7368fe3c0c354152"/>
    <p:sldId xmlns:r="http://schemas.openxmlformats.org/officeDocument/2006/relationships" id="260" r:id="R8de547cd1e924947"/>
    <p:sldId xmlns:r="http://schemas.openxmlformats.org/officeDocument/2006/relationships" id="261" r:id="Rf612135a6020478b"/>
    <p:sldId xmlns:r="http://schemas.openxmlformats.org/officeDocument/2006/relationships" id="262" r:id="Rc3bd138d303d4a18"/>
    <p:sldId xmlns:r="http://schemas.openxmlformats.org/officeDocument/2006/relationships" id="263" r:id="Rfb4078bb8d024732"/>
    <p:sldId xmlns:r="http://schemas.openxmlformats.org/officeDocument/2006/relationships" id="264" r:id="Ra53cde659e804de3"/>
    <p:sldId xmlns:r="http://schemas.openxmlformats.org/officeDocument/2006/relationships" id="265" r:id="R30ad379034ff4a61"/>
    <p:sldId xmlns:r="http://schemas.openxmlformats.org/officeDocument/2006/relationships" id="266" r:id="R57542837e9cb4fd0"/>
    <p:sldId xmlns:r="http://schemas.openxmlformats.org/officeDocument/2006/relationships" id="267" r:id="R08eadc524cf74267"/>
    <p:sldId xmlns:r="http://schemas.openxmlformats.org/officeDocument/2006/relationships" id="268" r:id="R6c7cb27e0b50486a"/>
    <p:sldId xmlns:r="http://schemas.openxmlformats.org/officeDocument/2006/relationships" id="269" r:id="Rec7cc30d251e4ad1"/>
    <p:sldId xmlns:r="http://schemas.openxmlformats.org/officeDocument/2006/relationships" id="270" r:id="R2b304594155f486e"/>
    <p:sldId xmlns:r="http://schemas.openxmlformats.org/officeDocument/2006/relationships" id="271" r:id="R8b9cc92f63be46b0"/>
    <p:sldId xmlns:r="http://schemas.openxmlformats.org/officeDocument/2006/relationships" id="272" r:id="R6bcc8d605315406a"/>
    <p:sldId xmlns:r="http://schemas.openxmlformats.org/officeDocument/2006/relationships" id="273" r:id="Rbbb080e37c264230"/>
    <p:sldId xmlns:r="http://schemas.openxmlformats.org/officeDocument/2006/relationships" id="274" r:id="R7f1aa6c45bf1412b"/>
    <p:sldId xmlns:r="http://schemas.openxmlformats.org/officeDocument/2006/relationships" id="275" r:id="Ra0e0138281f248c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ffc43cfda6234ece" /><Relationship Type="http://schemas.openxmlformats.org/officeDocument/2006/relationships/slideMaster" Target="/ppt/slideMasters/slideMaster1.xml" Id="Rb0d2621020244e36" /><Relationship Type="http://schemas.openxmlformats.org/officeDocument/2006/relationships/notesMaster" Target="/ppt/notesMasters/notesMaster1.xml" Id="Rd39518fbcf5b437f" /><Relationship Type="http://schemas.openxmlformats.org/officeDocument/2006/relationships/presProps" Target="/ppt/presProps.xml" Id="R8baa4122deab4e58" /><Relationship Type="http://schemas.openxmlformats.org/officeDocument/2006/relationships/tableStyles" Target="/ppt/tableStyles.xml" Id="R55d97d62d60644a0" /><Relationship Type="http://schemas.openxmlformats.org/officeDocument/2006/relationships/slide" Target="/ppt/slides/slide1.xml" Id="Refa0b40a86664d14" /><Relationship Type="http://schemas.openxmlformats.org/officeDocument/2006/relationships/slide" Target="/ppt/slides/slide2.xml" Id="R801698dae3614248" /><Relationship Type="http://schemas.openxmlformats.org/officeDocument/2006/relationships/slide" Target="/ppt/slides/slide3.xml" Id="Re353a588b0214999" /><Relationship Type="http://schemas.openxmlformats.org/officeDocument/2006/relationships/slide" Target="/ppt/slides/slide4.xml" Id="R7368fe3c0c354152" /><Relationship Type="http://schemas.openxmlformats.org/officeDocument/2006/relationships/slide" Target="/ppt/slides/slide5.xml" Id="R8de547cd1e924947" /><Relationship Type="http://schemas.openxmlformats.org/officeDocument/2006/relationships/slide" Target="/ppt/slides/slide6.xml" Id="Rf612135a6020478b" /><Relationship Type="http://schemas.openxmlformats.org/officeDocument/2006/relationships/slide" Target="/ppt/slides/slide7.xml" Id="Rc3bd138d303d4a18" /><Relationship Type="http://schemas.openxmlformats.org/officeDocument/2006/relationships/slide" Target="/ppt/slides/slide8.xml" Id="Rfb4078bb8d024732" /><Relationship Type="http://schemas.openxmlformats.org/officeDocument/2006/relationships/slide" Target="/ppt/slides/slide9.xml" Id="Ra53cde659e804de3" /><Relationship Type="http://schemas.openxmlformats.org/officeDocument/2006/relationships/slide" Target="/ppt/slides/slide10.xml" Id="R30ad379034ff4a61" /><Relationship Type="http://schemas.openxmlformats.org/officeDocument/2006/relationships/slide" Target="/ppt/slides/slide11.xml" Id="R57542837e9cb4fd0" /><Relationship Type="http://schemas.openxmlformats.org/officeDocument/2006/relationships/slide" Target="/ppt/slides/slide12.xml" Id="R08eadc524cf74267" /><Relationship Type="http://schemas.openxmlformats.org/officeDocument/2006/relationships/slide" Target="/ppt/slides/slide13.xml" Id="R6c7cb27e0b50486a" /><Relationship Type="http://schemas.openxmlformats.org/officeDocument/2006/relationships/slide" Target="/ppt/slides/slide14.xml" Id="Rec7cc30d251e4ad1" /><Relationship Type="http://schemas.openxmlformats.org/officeDocument/2006/relationships/slide" Target="/ppt/slides/slide15.xml" Id="R2b304594155f486e" /><Relationship Type="http://schemas.openxmlformats.org/officeDocument/2006/relationships/slide" Target="/ppt/slides/slide16.xml" Id="R8b9cc92f63be46b0" /><Relationship Type="http://schemas.openxmlformats.org/officeDocument/2006/relationships/slide" Target="/ppt/slides/slide17.xml" Id="R6bcc8d605315406a" /><Relationship Type="http://schemas.openxmlformats.org/officeDocument/2006/relationships/slide" Target="/ppt/slides/slide18.xml" Id="Rbbb080e37c264230" /><Relationship Type="http://schemas.openxmlformats.org/officeDocument/2006/relationships/slide" Target="/ppt/slides/slide19.xml" Id="R7f1aa6c45bf1412b" /><Relationship Type="http://schemas.openxmlformats.org/officeDocument/2006/relationships/slide" Target="/ppt/slides/slide20.xml" Id="Ra0e0138281f248c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181d344135174c2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e09bad70a644b38" /><Relationship Type="http://schemas.openxmlformats.org/officeDocument/2006/relationships/notesMaster" Target="/ppt/notesMasters/notesMaster1.xml" Id="Raf1539e65d4d45d3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b970afdb1c8e4876" /><Relationship Type="http://schemas.openxmlformats.org/officeDocument/2006/relationships/notesMaster" Target="/ppt/notesMasters/notesMaster1.xml" Id="R77dde847e5674cc4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aa6febb2ffe641ae" /><Relationship Type="http://schemas.openxmlformats.org/officeDocument/2006/relationships/notesMaster" Target="/ppt/notesMasters/notesMaster1.xml" Id="R4a1bc5580ec34ce0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1e3420f6ce384024" /><Relationship Type="http://schemas.openxmlformats.org/officeDocument/2006/relationships/notesMaster" Target="/ppt/notesMasters/notesMaster1.xml" Id="R615d4f8f1d784f12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dd77ab88c57d4c85" /><Relationship Type="http://schemas.openxmlformats.org/officeDocument/2006/relationships/notesMaster" Target="/ppt/notesMasters/notesMaster1.xml" Id="R33d9bbda22d2435c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f70e2a609fcd4583" /><Relationship Type="http://schemas.openxmlformats.org/officeDocument/2006/relationships/notesMaster" Target="/ppt/notesMasters/notesMaster1.xml" Id="R2b8c4c28df5e43d6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495cd5069ffc41cc" /><Relationship Type="http://schemas.openxmlformats.org/officeDocument/2006/relationships/notesMaster" Target="/ppt/notesMasters/notesMaster1.xml" Id="Rbdec001c4aed4ad9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eba98e535dab49ab" /><Relationship Type="http://schemas.openxmlformats.org/officeDocument/2006/relationships/notesMaster" Target="/ppt/notesMasters/notesMaster1.xml" Id="R206925cea88248d7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70c9c6d4c6f5498e" /><Relationship Type="http://schemas.openxmlformats.org/officeDocument/2006/relationships/notesMaster" Target="/ppt/notesMasters/notesMaster1.xml" Id="R82a58304e94645b0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e1457f88d0144551" /><Relationship Type="http://schemas.openxmlformats.org/officeDocument/2006/relationships/notesMaster" Target="/ppt/notesMasters/notesMaster1.xml" Id="R264cb25b547e493a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93a953a025f34f31" /><Relationship Type="http://schemas.openxmlformats.org/officeDocument/2006/relationships/notesMaster" Target="/ppt/notesMasters/notesMaster1.xml" Id="Rfab20f9d26e14b7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0a73b54555d49af" /><Relationship Type="http://schemas.openxmlformats.org/officeDocument/2006/relationships/notesMaster" Target="/ppt/notesMasters/notesMaster1.xml" Id="R2e7dca3838664152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780d01873027461d" /><Relationship Type="http://schemas.openxmlformats.org/officeDocument/2006/relationships/notesMaster" Target="/ppt/notesMasters/notesMaster1.xml" Id="R4c4822a540d74b1f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cdc800b82754970" /><Relationship Type="http://schemas.openxmlformats.org/officeDocument/2006/relationships/notesMaster" Target="/ppt/notesMasters/notesMaster1.xml" Id="R4ebaf6f8ea3047d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eae82e955264b91" /><Relationship Type="http://schemas.openxmlformats.org/officeDocument/2006/relationships/notesMaster" Target="/ppt/notesMasters/notesMaster1.xml" Id="R72cf683001fe489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15930b4c04f450b" /><Relationship Type="http://schemas.openxmlformats.org/officeDocument/2006/relationships/notesMaster" Target="/ppt/notesMasters/notesMaster1.xml" Id="R5d0e932d66fc41a1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e3c6eec6a6146f8" /><Relationship Type="http://schemas.openxmlformats.org/officeDocument/2006/relationships/notesMaster" Target="/ppt/notesMasters/notesMaster1.xml" Id="R97d0b51f84b341da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fa4d185ec7ba4b90" /><Relationship Type="http://schemas.openxmlformats.org/officeDocument/2006/relationships/notesMaster" Target="/ppt/notesMasters/notesMaster1.xml" Id="R8700c9c2c13e4295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87c0fff5f77240f3" /><Relationship Type="http://schemas.openxmlformats.org/officeDocument/2006/relationships/notesMaster" Target="/ppt/notesMasters/notesMaster1.xml" Id="Rbe07d87f41dc4110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ef62a1097ad74d28" /><Relationship Type="http://schemas.openxmlformats.org/officeDocument/2006/relationships/notesMaster" Target="/ppt/notesMasters/notesMaster1.xml" Id="R32fd054e325b404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基準日: 2026-07-20 JST。公式ドキュメントと現行Sitesスキル仕様に基づく。料金はUSD、税・為替を除外。性能は実測ベンチマークではなく、アーキテクチャと制限に基づく相対評価。 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この資料の推奨結論。Cloudflareが劣るという意味ではなく、現在のAI相談の運用資産と目的に最適化した役割分担。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Sitesの現行ローカルスキルではCloudflare Worker-compatible ESMとD1/R2 bindingを使うが、利用者は実リソース管理をSitesに委ねる。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0e03b7fd543ef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73398565879b4d5d" /><Relationship Type="http://schemas.openxmlformats.org/officeDocument/2006/relationships/slideLayout" Target="/ppt/slideLayouts/slideLayout1.xml" Id="R32c6123e0e4140e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c6123e0e4140e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3c01298d844ac" /><Relationship Type="http://schemas.openxmlformats.org/officeDocument/2006/relationships/notesSlide" Target="/ppt/notesSlides/notesSlide1.xml" Id="Rbd6564552bbb4270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2bf517d8144d2" /><Relationship Type="http://schemas.openxmlformats.org/officeDocument/2006/relationships/notesSlide" Target="/ppt/notesSlides/notesSlide10.xml" Id="Rfcc646b0fd084471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766205bc14692" /><Relationship Type="http://schemas.openxmlformats.org/officeDocument/2006/relationships/notesSlide" Target="/ppt/notesSlides/notesSlide11.xml" Id="Rcc3f07ebebd445bd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c74a7c3de41d5" /><Relationship Type="http://schemas.openxmlformats.org/officeDocument/2006/relationships/notesSlide" Target="/ppt/notesSlides/notesSlide12.xml" Id="Rd409eca89bfe45ea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f14d7506a42a6" /><Relationship Type="http://schemas.openxmlformats.org/officeDocument/2006/relationships/notesSlide" Target="/ppt/notesSlides/notesSlide13.xml" Id="R43b6aa1cc23044a1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b19d393e14932" /><Relationship Type="http://schemas.openxmlformats.org/officeDocument/2006/relationships/notesSlide" Target="/ppt/notesSlides/notesSlide14.xml" Id="R57234dea3337475b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3a52c014f4287" /><Relationship Type="http://schemas.openxmlformats.org/officeDocument/2006/relationships/notesSlide" Target="/ppt/notesSlides/notesSlide15.xml" Id="Rf5aa616dd2f84beb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ae6c7b0224d15" /><Relationship Type="http://schemas.openxmlformats.org/officeDocument/2006/relationships/notesSlide" Target="/ppt/notesSlides/notesSlide16.xml" Id="R76b5a4967ef2468b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7a4bf45274c25" /><Relationship Type="http://schemas.openxmlformats.org/officeDocument/2006/relationships/notesSlide" Target="/ppt/notesSlides/notesSlide17.xml" Id="R8a2dcf2bb07e4c54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a5ac17dba4730" /><Relationship Type="http://schemas.openxmlformats.org/officeDocument/2006/relationships/notesSlide" Target="/ppt/notesSlides/notesSlide18.xml" Id="R8e0707acaed54da5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aa03aad914019" /><Relationship Type="http://schemas.openxmlformats.org/officeDocument/2006/relationships/notesSlide" Target="/ppt/notesSlides/notesSlide19.xml" Id="R628ca88b75a34d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06f2481de4c35" /><Relationship Type="http://schemas.openxmlformats.org/officeDocument/2006/relationships/notesSlide" Target="/ppt/notesSlides/notesSlide2.xml" Id="R84d93880af7b4178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9b8d9946645bb" /><Relationship Type="http://schemas.openxmlformats.org/officeDocument/2006/relationships/notesSlide" Target="/ppt/notesSlides/notesSlide20.xml" Id="R5a18926fe87a4d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68b3abf0e4fcc" /><Relationship Type="http://schemas.openxmlformats.org/officeDocument/2006/relationships/notesSlide" Target="/ppt/notesSlides/notesSlide3.xml" Id="R97f7155da10847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59e1630964dba" /><Relationship Type="http://schemas.openxmlformats.org/officeDocument/2006/relationships/notesSlide" Target="/ppt/notesSlides/notesSlide4.xml" Id="Rca64e392742b4d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69f115fb14d9a" /><Relationship Type="http://schemas.openxmlformats.org/officeDocument/2006/relationships/notesSlide" Target="/ppt/notesSlides/notesSlide5.xml" Id="R20098e5c7d9f4a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aa2e1bf214109" /><Relationship Type="http://schemas.openxmlformats.org/officeDocument/2006/relationships/notesSlide" Target="/ppt/notesSlides/notesSlide6.xml" Id="Rcf05f0e5ae2746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be03296d949ec" /><Relationship Type="http://schemas.openxmlformats.org/officeDocument/2006/relationships/chart" Target="/ppt/slides/charts/chart1.xml" Id="R3269087febaf4813" /><Relationship Type="http://schemas.openxmlformats.org/officeDocument/2006/relationships/notesSlide" Target="/ppt/notesSlides/notesSlide7.xml" Id="Rec68dfb178194e59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e8fb9dd8f4ace" /><Relationship Type="http://schemas.openxmlformats.org/officeDocument/2006/relationships/chart" Target="/ppt/slides/charts/chart2.xml" Id="R592e4e44cb5b4939" /><Relationship Type="http://schemas.openxmlformats.org/officeDocument/2006/relationships/notesSlide" Target="/ppt/notesSlides/notesSlide8.xml" Id="R1208a7fd951f45d7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f209a7d774640" /><Relationship Type="http://schemas.openxmlformats.org/officeDocument/2006/relationships/notesSlide" Target="/ppt/notesSlides/notesSlide9.xml" Id="R4739814445964f74" /></Relationships>
</file>

<file path=ppt/slides/charts/chart1.xml><?xml version="1.0" encoding="utf-8"?>
<c:chartSpace xmlns:c="http://schemas.openxmlformats.org/drawingml/2006/chart">
  <c:lang val="en-US"/>
  <c:chart>
    <c:plotArea>
      <c:barChart>
        <c:barDir val="bar"/>
        <c:grouping val="clustered"/>
        <c:varyColors val="0"/>
        <c:ser>
          <c:idx val="0"/>
          <c:order val="0"/>
          <c:tx>
            <c:v>Cloudflare</c:v>
          </c:tx>
          <c:spPr>
            <a:solidFill xmlns:a="http://schemas.openxmlformats.org/drawingml/2006/main">
              <a:srgbClr val="F48120"/>
            </a:solidFill>
          </c:spPr>
          <c:cat>
            <c:strLit>
              <c:ptCount val="5"/>
              <c:pt idx="0">
                <c:v>Global edge</c:v>
              </c:pt>
              <c:pt idx="1">
                <c:v>Heavy runtime</c:v>
              </c:pt>
              <c:pt idx="2">
                <c:v>Relational DB</c:v>
              </c:pt>
              <c:pt idx="3">
                <c:v>Realtime</c:v>
              </c:pt>
              <c:pt idx="4">
                <c:v>Media economics</c:v>
              </c:pt>
            </c:strLit>
          </c:cat>
          <c:val>
            <c:numLit>
              <c:formatCode>General</c:formatCode>
              <c:ptCount val="5"/>
              <c:pt idx="0">
                <c:v>5</c:v>
              </c:pt>
              <c:pt idx="1">
                <c:v>3.2</c:v>
              </c:pt>
              <c:pt idx="2">
                <c:v>3</c:v>
              </c:pt>
              <c:pt idx="3">
                <c:v>4.6</c:v>
              </c:pt>
              <c:pt idx="4">
                <c:v>5</c:v>
              </c:pt>
            </c:numLit>
          </c:val>
        </c:ser>
        <c:ser>
          <c:idx val="1"/>
          <c:order val="1"/>
          <c:tx>
            <c:v>Vercel＋Supabase</c:v>
          </c:tx>
          <c:spPr>
            <a:solidFill xmlns:a="http://schemas.openxmlformats.org/drawingml/2006/main">
              <a:srgbClr val="3ECF8E"/>
            </a:solidFill>
          </c:spPr>
          <c:cat>
            <c:strLit>
              <c:ptCount val="5"/>
              <c:pt idx="0">
                <c:v>Global edge</c:v>
              </c:pt>
              <c:pt idx="1">
                <c:v>Heavy runtime</c:v>
              </c:pt>
              <c:pt idx="2">
                <c:v>Relational DB</c:v>
              </c:pt>
              <c:pt idx="3">
                <c:v>Realtime</c:v>
              </c:pt>
              <c:pt idx="4">
                <c:v>Media economics</c:v>
              </c:pt>
            </c:strLit>
          </c:cat>
          <c:val>
            <c:numLit>
              <c:formatCode>General</c:formatCode>
              <c:ptCount val="5"/>
              <c:pt idx="0">
                <c:v>4.3</c:v>
              </c:pt>
              <c:pt idx="1">
                <c:v>4.8</c:v>
              </c:pt>
              <c:pt idx="2">
                <c:v>5</c:v>
              </c:pt>
              <c:pt idx="3">
                <c:v>4.5</c:v>
              </c:pt>
              <c:pt idx="4">
                <c:v>4</c:v>
              </c:pt>
            </c:numLit>
          </c:val>
        </c:ser>
        <c:ser>
          <c:idx val="2"/>
          <c:order val="2"/>
          <c:tx>
            <c:v>Sites</c:v>
          </c:tx>
          <c:spPr>
            <a:solidFill xmlns:a="http://schemas.openxmlformats.org/drawingml/2006/main">
              <a:srgbClr val="3D8DFF"/>
            </a:solidFill>
          </c:spPr>
          <c:cat>
            <c:strLit>
              <c:ptCount val="5"/>
              <c:pt idx="0">
                <c:v>Global edge</c:v>
              </c:pt>
              <c:pt idx="1">
                <c:v>Heavy runtime</c:v>
              </c:pt>
              <c:pt idx="2">
                <c:v>Relational DB</c:v>
              </c:pt>
              <c:pt idx="3">
                <c:v>Realtime</c:v>
              </c:pt>
              <c:pt idx="4">
                <c:v>Media economics</c:v>
              </c:pt>
            </c:strLit>
          </c:cat>
          <c:val>
            <c:numLit>
              <c:formatCode>General</c:formatCode>
              <c:ptCount val="5"/>
              <c:pt idx="0">
                <c:v>3.7</c:v>
              </c:pt>
              <c:pt idx="1">
                <c:v>2.8</c:v>
              </c:pt>
              <c:pt idx="2">
                <c:v>3</c:v>
              </c:pt>
              <c:pt idx="3">
                <c:v>3</c:v>
              </c:pt>
              <c:pt idx="4">
                <c:v>3.2</c:v>
              </c:pt>
            </c:numLit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60"/>
        <c:axId val="48650112"/>
        <c:axId val="48672768"/>
      </c:barChart>
      <c:catAx>
        <c:axId val="48650112"/>
        <c:scaling>
          <c:orientation val="minMax"/>
        </c:scaling>
        <c:delete val="0"/>
        <c:axPos val="l"/>
        <c:numFmt formatCode="General"/>
        <c:majorTickMark val="none"/>
        <c:minorTickMark val="none"/>
        <c:spPr>
          <a:ln xmlns:a="http://schemas.openxmlformats.org/drawingml/2006/main" w="9525">
            <a:solidFill>
              <a:srgbClr val="C6CBD2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105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5"/>
          <c:min val="0"/>
        </c:scaling>
        <c:delete val="0"/>
        <c:axPos val="b"/>
        <c:majorGridlines>
          <c:spPr>
            <a:ln xmlns:a="http://schemas.openxmlformats.org/drawingml/2006/main" w="9525">
              <a:solidFill>
                <a:srgbClr val="E8EAED"/>
              </a:solidFill>
              <a:prstDash val="solid"/>
            </a:ln>
          </c:spPr>
        </c:majorGridlines>
        <c:numFmt formatCode="General"/>
        <c:majorTickMark val="none"/>
        <c:minorTickMark val="none"/>
        <c:spPr>
          <a:ln xmlns:a="http://schemas.openxmlformats.org/drawingml/2006/main" w="0">
            <a:solidFill>
              <a:srgbClr val="FFFFFF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975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</a:p>
        </c:txPr>
        <c:crossAx val="48650112"/>
        <c:crossBetween val="between"/>
        <c:majorUnit val="1"/>
      </c:valAx>
      <c:spPr>
        <a:noFill xmlns:a="http://schemas.openxmlformats.org/drawingml/2006/main"/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2.xml><?xml version="1.0" encoding="utf-8"?>
<c:chartSpace xmlns:c="http://schemas.openxmlformats.org/drawingml/2006/chart">
  <c:lang val="en-US"/>
  <c:chart>
    <c:plotArea>
      <c:barChart>
        <c:barDir val="bar"/>
        <c:grouping val="clustered"/>
        <c:varyColors val="0"/>
        <c:ser>
          <c:idx val="0"/>
          <c:order val="0"/>
          <c:tx>
            <c:v>Cloudflare</c:v>
          </c:tx>
          <c:spPr>
            <a:solidFill xmlns:a="http://schemas.openxmlformats.org/drawingml/2006/main">
              <a:srgbClr val="F48120"/>
            </a:solidFill>
          </c:spPr>
          <c:cat>
            <c:strLit>
              <c:ptCount val="5"/>
              <c:pt idx="0">
                <c:v>仮ページ</c:v>
              </c:pt>
              <c:pt idx="1">
                <c:v>CRUD app</c:v>
              </c:pt>
              <c:pt idx="2">
                <c:v>Auth付き</c:v>
              </c:pt>
              <c:pt idx="3">
                <c:v>本番CI/CD</c:v>
              </c:pt>
              <c:pt idx="4">
                <c:v>複雑なbackend</c:v>
              </c:pt>
            </c:strLit>
          </c:cat>
          <c:val>
            <c:numLit>
              <c:formatCode>General</c:formatCode>
              <c:ptCount val="5"/>
              <c:pt idx="0">
                <c:v>4</c:v>
              </c:pt>
              <c:pt idx="1">
                <c:v>3</c:v>
              </c:pt>
              <c:pt idx="2">
                <c:v>2.5</c:v>
              </c:pt>
              <c:pt idx="3">
                <c:v>4</c:v>
              </c:pt>
              <c:pt idx="4">
                <c:v>3.5</c:v>
              </c:pt>
            </c:numLit>
          </c:val>
        </c:ser>
        <c:ser>
          <c:idx val="1"/>
          <c:order val="1"/>
          <c:tx>
            <c:v>Vercel＋Supabase</c:v>
          </c:tx>
          <c:spPr>
            <a:solidFill xmlns:a="http://schemas.openxmlformats.org/drawingml/2006/main">
              <a:srgbClr val="3ECF8E"/>
            </a:solidFill>
          </c:spPr>
          <c:cat>
            <c:strLit>
              <c:ptCount val="5"/>
              <c:pt idx="0">
                <c:v>仮ページ</c:v>
              </c:pt>
              <c:pt idx="1">
                <c:v>CRUD app</c:v>
              </c:pt>
              <c:pt idx="2">
                <c:v>Auth付き</c:v>
              </c:pt>
              <c:pt idx="3">
                <c:v>本番CI/CD</c:v>
              </c:pt>
              <c:pt idx="4">
                <c:v>複雑なbackend</c:v>
              </c:pt>
            </c:strLit>
          </c:cat>
          <c:val>
            <c:numLit>
              <c:formatCode>General</c:formatCode>
              <c:ptCount val="5"/>
              <c:pt idx="0">
                <c:v>4.5</c:v>
              </c:pt>
              <c:pt idx="1">
                <c:v>5</c:v>
              </c:pt>
              <c:pt idx="2">
                <c:v>5</c:v>
              </c:pt>
              <c:pt idx="3">
                <c:v>5</c:v>
              </c:pt>
              <c:pt idx="4">
                <c:v>4.7</c:v>
              </c:pt>
            </c:numLit>
          </c:val>
        </c:ser>
        <c:ser>
          <c:idx val="2"/>
          <c:order val="2"/>
          <c:tx>
            <c:v>Sites</c:v>
          </c:tx>
          <c:spPr>
            <a:solidFill xmlns:a="http://schemas.openxmlformats.org/drawingml/2006/main">
              <a:srgbClr val="3D8DFF"/>
            </a:solidFill>
          </c:spPr>
          <c:cat>
            <c:strLit>
              <c:ptCount val="5"/>
              <c:pt idx="0">
                <c:v>仮ページ</c:v>
              </c:pt>
              <c:pt idx="1">
                <c:v>CRUD app</c:v>
              </c:pt>
              <c:pt idx="2">
                <c:v>Auth付き</c:v>
              </c:pt>
              <c:pt idx="3">
                <c:v>本番CI/CD</c:v>
              </c:pt>
              <c:pt idx="4">
                <c:v>複雑なbackend</c:v>
              </c:pt>
            </c:strLit>
          </c:cat>
          <c:val>
            <c:numLit>
              <c:formatCode>General</c:formatCode>
              <c:ptCount val="5"/>
              <c:pt idx="0">
                <c:v>5</c:v>
              </c:pt>
              <c:pt idx="1">
                <c:v>4.5</c:v>
              </c:pt>
              <c:pt idx="2">
                <c:v>4.2</c:v>
              </c:pt>
              <c:pt idx="3">
                <c:v>3.5</c:v>
              </c:pt>
              <c:pt idx="4">
                <c:v>2.7</c:v>
              </c:pt>
            </c:numLit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60"/>
        <c:axId val="48650112"/>
        <c:axId val="48672768"/>
      </c:barChart>
      <c:catAx>
        <c:axId val="48650112"/>
        <c:scaling>
          <c:orientation val="minMax"/>
        </c:scaling>
        <c:delete val="0"/>
        <c:axPos val="l"/>
        <c:numFmt formatCode="General"/>
        <c:majorTickMark val="none"/>
        <c:minorTickMark val="none"/>
        <c:spPr>
          <a:ln xmlns:a="http://schemas.openxmlformats.org/drawingml/2006/main" w="9525">
            <a:solidFill>
              <a:srgbClr val="C6CBD2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105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5"/>
          <c:min val="0"/>
        </c:scaling>
        <c:delete val="0"/>
        <c:axPos val="b"/>
        <c:majorGridlines>
          <c:spPr>
            <a:ln xmlns:a="http://schemas.openxmlformats.org/drawingml/2006/main" w="9525">
              <a:solidFill>
                <a:srgbClr val="E8EAED"/>
              </a:solidFill>
              <a:prstDash val="solid"/>
            </a:ln>
          </c:spPr>
        </c:majorGridlines>
        <c:numFmt formatCode="General"/>
        <c:majorTickMark val="none"/>
        <c:minorTickMark val="none"/>
        <c:spPr>
          <a:ln xmlns:a="http://schemas.openxmlformats.org/drawingml/2006/main" w="0">
            <a:solidFill>
              <a:srgbClr val="FFFFFF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975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</a:p>
        </c:txPr>
        <c:crossAx val="48650112"/>
        <c:crossBetween val="between"/>
        <c:majorUnit val="1"/>
      </c:valAx>
      <c:spPr>
        <a:noFill xmlns:a="http://schemas.openxmlformats.org/drawingml/2006/main"/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9" name="text-42-40">
            <a:extLst xmlns:a="http://schemas.openxmlformats.org/drawingml/2006/main">
              <a:ext uri="{FF2B5EF4-FFF2-40B4-BE49-F238E27FC236}">
                <a16:creationId xmlns:a16="http://schemas.microsoft.com/office/drawing/2014/main" id="{3E475F92-60FF-4B24-941E-D511C94FFD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81000"/>
            <a:ext cx="57150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buNone/>
              <a:defRPr sz="1350" b="1">
                <a:solidFill>
                  <a:srgbClr val="3D8DFF"/>
                </a:solidFill>
                <a:latin typeface="Yu Gothic UI"/>
                <a:ea typeface="Yu Gothic UI"/>
                <a:cs typeface="Yu Gothic UI"/>
              </a:defRPr>
            </a:pPr>
            <a:r>
              <a:t>AI相談｜技術選定資料</a:t>
            </a:r>
          </a:p>
        </p:txBody>
      </p:sp>
      <p:sp>
        <p:nvSpPr>
          <p:cNvPr id="2" name="text-42-155">
            <a:extLst xmlns:a="http://schemas.openxmlformats.org/drawingml/2006/main">
              <a:ext uri="{FF2B5EF4-FFF2-40B4-BE49-F238E27FC236}">
                <a16:creationId xmlns:a16="http://schemas.microsoft.com/office/drawing/2014/main" id="{170EC1E1-0B37-4A1F-83BF-D68FD3390E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476375"/>
            <a:ext cx="9906000" cy="2952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52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Cloudflare
Vercel＋Supabase
Codex / ChatGPT Sites</a:t>
            </a:r>
          </a:p>
        </p:txBody>
      </p:sp>
      <p:sp>
        <p:nvSpPr>
          <p:cNvPr id="3" name="text-42-500">
            <a:extLst xmlns:a="http://schemas.openxmlformats.org/drawingml/2006/main">
              <a:ext uri="{FF2B5EF4-FFF2-40B4-BE49-F238E27FC236}">
                <a16:creationId xmlns:a16="http://schemas.microsoft.com/office/drawing/2014/main" id="{67A3CB70-357C-4373-B3A5-5B49CC8C26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762500"/>
            <a:ext cx="7810500" cy="619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25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性能・使いやすさ・将来性・料金を、実運用の視点で比較</a:t>
            </a:r>
          </a:p>
        </p:txBody>
      </p:sp>
      <p:sp>
        <p:nvSpPr>
          <p:cNvPr id="4" name="text-42-610">
            <a:extLst xmlns:a="http://schemas.openxmlformats.org/drawingml/2006/main">
              <a:ext uri="{FF2B5EF4-FFF2-40B4-BE49-F238E27FC236}">
                <a16:creationId xmlns:a16="http://schemas.microsoft.com/office/drawing/2014/main" id="{17B4E067-9EB2-45BB-AC2E-F6C5B16D30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810250"/>
            <a:ext cx="34290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buNone/>
              <a:defRPr sz="135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2026年7月20日版</a:t>
            </a:r>
          </a:p>
        </p:txBody>
      </p:sp>
      <p:sp>
        <p:nvSpPr>
          <p:cNvPr id="5" name="box-1080-80">
            <a:extLst xmlns:a="http://schemas.openxmlformats.org/drawingml/2006/main">
              <a:ext uri="{FF2B5EF4-FFF2-40B4-BE49-F238E27FC236}">
                <a16:creationId xmlns:a16="http://schemas.microsoft.com/office/drawing/2014/main" id="{6A8076A8-1DBF-4F0D-85A3-8207270BCC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762000"/>
            <a:ext cx="209550" cy="495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8120"/>
          </a:solidFill>
          <a:ln xmlns:a="http://schemas.openxmlformats.org/drawingml/2006/main" w="0">
            <a:solidFill>
              <a:srgbClr val="F48120"/>
            </a:solidFill>
            <a:prstDash val="solid"/>
          </a:ln>
        </p:spPr>
      </p:sp>
      <p:sp>
        <p:nvSpPr>
          <p:cNvPr id="6" name="box-1116-150">
            <a:extLst xmlns:a="http://schemas.openxmlformats.org/drawingml/2006/main">
              <a:ext uri="{FF2B5EF4-FFF2-40B4-BE49-F238E27FC236}">
                <a16:creationId xmlns:a16="http://schemas.microsoft.com/office/drawing/2014/main" id="{232671A4-042A-4820-A86D-DF4A153ED9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29900" y="1428750"/>
            <a:ext cx="209550" cy="428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/>
          </a:solidFill>
          <a:ln xmlns:a="http://schemas.openxmlformats.org/drawingml/2006/main" w="0">
            <a:solidFill>
              <a:srgbClr val="000000"/>
            </a:solidFill>
            <a:prstDash val="solid"/>
          </a:ln>
        </p:spPr>
      </p:sp>
      <p:sp>
        <p:nvSpPr>
          <p:cNvPr id="7" name="box-1152-230">
            <a:extLst xmlns:a="http://schemas.openxmlformats.org/drawingml/2006/main">
              <a:ext uri="{FF2B5EF4-FFF2-40B4-BE49-F238E27FC236}">
                <a16:creationId xmlns:a16="http://schemas.microsoft.com/office/drawing/2014/main" id="{5DF360C6-5E60-4FF9-B902-8A93CC85CA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2190750"/>
            <a:ext cx="209550" cy="3524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ECF8E"/>
          </a:solidFill>
          <a:ln xmlns:a="http://schemas.openxmlformats.org/drawingml/2006/main" w="0">
            <a:solidFill>
              <a:srgbClr val="3ECF8E"/>
            </a:solidFill>
            <a:prstDash val="solid"/>
          </a:ln>
        </p:spPr>
      </p:sp>
      <p:sp>
        <p:nvSpPr>
          <p:cNvPr id="8" name="box-1188-310">
            <a:extLst xmlns:a="http://schemas.openxmlformats.org/drawingml/2006/main">
              <a:ext uri="{FF2B5EF4-FFF2-40B4-BE49-F238E27FC236}">
                <a16:creationId xmlns:a16="http://schemas.microsoft.com/office/drawing/2014/main" id="{0A75B445-E06F-413A-8C11-14993217C0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15700" y="2952750"/>
            <a:ext cx="209550" cy="2762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</p:spTree>
    <p:extLst>
      <p:ext uri="{BB962C8B-B14F-4D97-AF65-F5344CB8AC3E}">
        <p14:creationId xmlns:p14="http://schemas.microsoft.com/office/powerpoint/2010/main" val="1393359597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5" name="title-22">
            <a:extLst xmlns:a="http://schemas.openxmlformats.org/drawingml/2006/main">
              <a:ext uri="{FF2B5EF4-FFF2-40B4-BE49-F238E27FC236}">
                <a16:creationId xmlns:a16="http://schemas.microsoft.com/office/drawing/2014/main" id="{164AE3BD-DC9E-46D9-A86B-06BCB32D6B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将来性① 標準技術を多く残すほど撤退しやすい</a:t>
            </a:r>
          </a:p>
        </p:txBody>
      </p:sp>
      <p:cxnSp>
        <p:nvCxnSpPr>
          <p:cNvPr id="18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5FDCAAEB-8FFB-42EE-8DA0-407C85E35B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10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205AEAA0-7AB3-4D6B-8755-4A0DCD5898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製品APIとデータ形式からの移行性評価</a:t>
            </a:r>
          </a:p>
        </p:txBody>
      </p:sp>
      <p:sp>
        <p:nvSpPr>
          <p:cNvPr id="5" name="text-42-120">
            <a:extLst xmlns:a="http://schemas.openxmlformats.org/drawingml/2006/main">
              <a:ext uri="{FF2B5EF4-FFF2-40B4-BE49-F238E27FC236}">
                <a16:creationId xmlns:a16="http://schemas.microsoft.com/office/drawing/2014/main" id="{0CD15E83-879A-4C08-8CF8-83CC5AA6F3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43000"/>
            <a:ext cx="11391900" cy="76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将来性は“新機能の数”ではなく、5年後に別環境へ持ち出せるかでも評価する。</a:t>
            </a:r>
          </a:p>
        </p:txBody>
      </p:sp>
      <p:sp>
        <p:nvSpPr>
          <p:cNvPr id="6" name="box-42-220">
            <a:extLst xmlns:a="http://schemas.openxmlformats.org/drawingml/2006/main">
              <a:ext uri="{FF2B5EF4-FFF2-40B4-BE49-F238E27FC236}">
                <a16:creationId xmlns:a16="http://schemas.microsoft.com/office/drawing/2014/main" id="{3FCD78CA-F27F-4B20-A468-46DB9E004C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095500"/>
            <a:ext cx="3562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8120"/>
          </a:solidFill>
          <a:ln xmlns:a="http://schemas.openxmlformats.org/drawingml/2006/main" w="0">
            <a:solidFill>
              <a:srgbClr val="F48120"/>
            </a:solidFill>
            <a:prstDash val="solid"/>
          </a:ln>
        </p:spPr>
      </p:sp>
      <p:sp>
        <p:nvSpPr>
          <p:cNvPr id="7" name="text-42-245">
            <a:extLst xmlns:a="http://schemas.openxmlformats.org/drawingml/2006/main">
              <a:ext uri="{FF2B5EF4-FFF2-40B4-BE49-F238E27FC236}">
                <a16:creationId xmlns:a16="http://schemas.microsoft.com/office/drawing/2014/main" id="{E4E6397A-38DE-4206-AED2-9C353A5AA9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33625"/>
            <a:ext cx="35623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Cloudflare</a:t>
            </a:r>
          </a:p>
        </p:txBody>
      </p:sp>
      <p:sp>
        <p:nvSpPr>
          <p:cNvPr id="8" name="text-42-315">
            <a:extLst xmlns:a="http://schemas.openxmlformats.org/drawingml/2006/main">
              <a:ext uri="{FF2B5EF4-FFF2-40B4-BE49-F238E27FC236}">
                <a16:creationId xmlns:a16="http://schemas.microsoft.com/office/drawing/2014/main" id="{E5102863-1E67-4B42-89AD-6BE8E4867F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00375"/>
            <a:ext cx="3429000" cy="2838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75" b="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強い標準: Web APIs、S3-compatible R2、SQLite/D1 export。
lock-in: Durable Objects、bindings、Vectorize、Workers-specific runtime。
edge設計を活かすほど移行コストは増える。</a:t>
            </a:r>
          </a:p>
        </p:txBody>
      </p:sp>
      <p:sp>
        <p:nvSpPr>
          <p:cNvPr id="9" name="box-452-220">
            <a:extLst xmlns:a="http://schemas.openxmlformats.org/drawingml/2006/main">
              <a:ext uri="{FF2B5EF4-FFF2-40B4-BE49-F238E27FC236}">
                <a16:creationId xmlns:a16="http://schemas.microsoft.com/office/drawing/2014/main" id="{F9190E81-11A4-4144-BE34-B8B8C86E75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2095500"/>
            <a:ext cx="3562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ECF8E"/>
          </a:solidFill>
          <a:ln xmlns:a="http://schemas.openxmlformats.org/drawingml/2006/main" w="0">
            <a:solidFill>
              <a:srgbClr val="3ECF8E"/>
            </a:solidFill>
            <a:prstDash val="solid"/>
          </a:ln>
        </p:spPr>
      </p:sp>
      <p:sp>
        <p:nvSpPr>
          <p:cNvPr id="10" name="text-452-245">
            <a:extLst xmlns:a="http://schemas.openxmlformats.org/drawingml/2006/main">
              <a:ext uri="{FF2B5EF4-FFF2-40B4-BE49-F238E27FC236}">
                <a16:creationId xmlns:a16="http://schemas.microsoft.com/office/drawing/2014/main" id="{14E23B3F-4959-4B5E-86EA-06FC880351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2333625"/>
            <a:ext cx="35623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Vercel＋Supabase</a:t>
            </a:r>
          </a:p>
        </p:txBody>
      </p:sp>
      <p:sp>
        <p:nvSpPr>
          <p:cNvPr id="11" name="text-452-315">
            <a:extLst xmlns:a="http://schemas.openxmlformats.org/drawingml/2006/main">
              <a:ext uri="{FF2B5EF4-FFF2-40B4-BE49-F238E27FC236}">
                <a16:creationId xmlns:a16="http://schemas.microsoft.com/office/drawing/2014/main" id="{874A6980-C400-4239-9D08-7B615344ED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3000375"/>
            <a:ext cx="3429000" cy="2838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75" b="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強い標準: Git、Postgres、SQL、JWT、S3系storage、framework source。
lock-in: Vercel ISR/edge features、Supabase Auth schema/API。
DB中心のため逃げ道を作りやすい。</a:t>
            </a:r>
          </a:p>
        </p:txBody>
      </p:sp>
      <p:sp>
        <p:nvSpPr>
          <p:cNvPr id="12" name="box-862-220">
            <a:extLst xmlns:a="http://schemas.openxmlformats.org/drawingml/2006/main">
              <a:ext uri="{FF2B5EF4-FFF2-40B4-BE49-F238E27FC236}">
                <a16:creationId xmlns:a16="http://schemas.microsoft.com/office/drawing/2014/main" id="{A7DAE8B6-F24F-4F4E-BA77-0134F53B52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2095500"/>
            <a:ext cx="3562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13" name="text-862-245">
            <a:extLst xmlns:a="http://schemas.openxmlformats.org/drawingml/2006/main">
              <a:ext uri="{FF2B5EF4-FFF2-40B4-BE49-F238E27FC236}">
                <a16:creationId xmlns:a16="http://schemas.microsoft.com/office/drawing/2014/main" id="{3E700413-555D-4F55-BC6F-78B42F4E8C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2333625"/>
            <a:ext cx="35623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Sites</a:t>
            </a:r>
          </a:p>
        </p:txBody>
      </p:sp>
      <p:sp>
        <p:nvSpPr>
          <p:cNvPr id="14" name="text-862-315">
            <a:extLst xmlns:a="http://schemas.openxmlformats.org/drawingml/2006/main">
              <a:ext uri="{FF2B5EF4-FFF2-40B4-BE49-F238E27FC236}">
                <a16:creationId xmlns:a16="http://schemas.microsoft.com/office/drawing/2014/main" id="{F3A3E117-E11F-48D6-BF65-B91C846251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000375"/>
            <a:ext cx="3429000" cy="2838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75" b="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source projectを保てば移行可能。D1/R2もexport設計が可能。
lock-in: Sitesの作成・version・共有・identity・quota管理。
beta中は出口設計が必須。</a:t>
            </a:r>
          </a:p>
        </p:txBody>
      </p:sp>
    </p:spTree>
    <p:extLst>
      <p:ext uri="{BB962C8B-B14F-4D97-AF65-F5344CB8AC3E}">
        <p14:creationId xmlns:p14="http://schemas.microsoft.com/office/powerpoint/2010/main" val="698513134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" name="title-25">
            <a:extLst xmlns:a="http://schemas.openxmlformats.org/drawingml/2006/main">
              <a:ext uri="{FF2B5EF4-FFF2-40B4-BE49-F238E27FC236}">
                <a16:creationId xmlns:a16="http://schemas.microsoft.com/office/drawing/2014/main" id="{53E3A748-B6CB-4589-BB35-E1B2990936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将来性④ 成熟度と保証の差は無視できない</a:t>
            </a:r>
          </a:p>
        </p:txBody>
      </p:sp>
      <p:cxnSp>
        <p:nvCxnSpPr>
          <p:cNvPr id="11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61C7C959-8E28-4D69-AD42-04AE1FA9F4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11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2245A111-F1BA-4461-BC20-8E2CEC0DD7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各社plan資料 / Codex Manual: Sites public beta</a:t>
            </a:r>
          </a:p>
        </p:txBody>
      </p:sp>
      <p:sp>
        <p:nvSpPr>
          <p:cNvPr id="5" name="text-42-116">
            <a:extLst xmlns:a="http://schemas.openxmlformats.org/drawingml/2006/main">
              <a:ext uri="{FF2B5EF4-FFF2-40B4-BE49-F238E27FC236}">
                <a16:creationId xmlns:a16="http://schemas.microsoft.com/office/drawing/2014/main" id="{336ADBB7-E51F-4E9E-8CD5-57B9D2D9E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04900"/>
            <a:ext cx="1139190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Sitesは便利だがpublic beta。重要システムでは“できる”と“契約上保証される”を分ける。</a:t>
            </a:r>
          </a:p>
        </p:txBody>
      </p:sp>
      <p:graphicFrame>
        <p:nvGraphicFramePr>
          <p:cNvPr id="15" name=""/>
          <p:cNvGraphicFramePr/>
          <p:nvPr/>
        </p:nvGraphicFramePr>
        <p:xfrm>
          <a:off xmlns:a="http://schemas.openxmlformats.org/drawingml/2006/main" x="400050" y="1952625"/>
          <a:ext xmlns:a="http://schemas.openxmlformats.org/drawingml/2006/main" cx="11391900" cy="3857625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2000250"/>
                <a:gridCol w="2857500"/>
                <a:gridCol w="3429000"/>
                <a:gridCol w="3105150"/>
              </a:tblGrid>
              <a:tr h="551089"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観点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Cloudflare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Vercel＋Supabase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Sites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</a:tr>
              <a:tr h="55108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製品成熟度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本番基盤として成熟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本番Web/BaaSとして成熟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Public beta</a:t>
                      </a:r>
                    </a:p>
                  </a:txBody>
                  <a:tcPr marL="91440" marR="91440" marT="45720" marB="45720"/>
                </a:tc>
              </a:tr>
              <a:tr h="55108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料金公開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詳細な従量単価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詳細なplan・従量単価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画面のplan-specific limits</a:t>
                      </a:r>
                    </a:p>
                  </a:txBody>
                  <a:tcPr marL="91440" marR="91440" marT="45720" marB="45720"/>
                </a:tc>
              </a:tr>
              <a:tr h="55108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SLA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plan / contract依存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Enterprise等で明示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betaでは長期保証を前提にしない</a:t>
                      </a:r>
                    </a:p>
                  </a:txBody>
                  <a:tcPr marL="91440" marR="91440" marT="45720" marB="45720"/>
                </a:tc>
              </a:tr>
              <a:tr h="55108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管理control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高い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高い〜中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低い。Sitesが管理</a:t>
                      </a:r>
                    </a:p>
                  </a:txBody>
                  <a:tcPr marL="91440" marR="91440" marT="45720" marB="45720"/>
                </a:tc>
              </a:tr>
              <a:tr h="55108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変更影響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API/limitを追跡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2社の変更を追跡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beta変更＋workspace rollout</a:t>
                      </a:r>
                    </a:p>
                  </a:txBody>
                  <a:tcPr marL="91440" marR="91440" marT="45720" marB="45720"/>
                </a:tc>
              </a:tr>
              <a:tr h="55108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推奨重要度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基幹にも可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基幹に最適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非基幹・仮公開中心</a:t>
                      </a:r>
                    </a:p>
                  </a:txBody>
                  <a:tcPr marL="91440" marR="91440" marT="45720" marB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166458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5" name="title-26">
            <a:extLst xmlns:a="http://schemas.openxmlformats.org/drawingml/2006/main">
              <a:ext uri="{FF2B5EF4-FFF2-40B4-BE49-F238E27FC236}">
                <a16:creationId xmlns:a16="http://schemas.microsoft.com/office/drawing/2014/main" id="{926B395C-DEA3-45B0-A6CE-2192D61289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セキュリティ：強さより“責任の置き場所”を見る</a:t>
            </a:r>
          </a:p>
        </p:txBody>
      </p:sp>
      <p:cxnSp>
        <p:nvCxnSpPr>
          <p:cNvPr id="18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6776FCFE-C4C9-49D7-AFF7-CB89BE6AC6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12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A910FD61-A014-4845-9FD3-E4611B3A2D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Cloudflare Access / Supabase RLS / Vercel security / Codex Manual: Sites</a:t>
            </a:r>
          </a:p>
        </p:txBody>
      </p:sp>
      <p:sp>
        <p:nvSpPr>
          <p:cNvPr id="5" name="text-42-120">
            <a:extLst xmlns:a="http://schemas.openxmlformats.org/drawingml/2006/main">
              <a:ext uri="{FF2B5EF4-FFF2-40B4-BE49-F238E27FC236}">
                <a16:creationId xmlns:a16="http://schemas.microsoft.com/office/drawing/2014/main" id="{85C631CE-253D-4FE3-8107-4522CA1BB8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43000"/>
            <a:ext cx="11391900" cy="76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個人情報・福祉・教育・会員データでは、認証・認可・監査・backup・復旧を一つの設計として扱う。</a:t>
            </a:r>
          </a:p>
        </p:txBody>
      </p:sp>
      <p:sp>
        <p:nvSpPr>
          <p:cNvPr id="6" name="box-42-220">
            <a:extLst xmlns:a="http://schemas.openxmlformats.org/drawingml/2006/main">
              <a:ext uri="{FF2B5EF4-FFF2-40B4-BE49-F238E27FC236}">
                <a16:creationId xmlns:a16="http://schemas.microsoft.com/office/drawing/2014/main" id="{9DC7E002-68CC-4F1F-B2ED-3A6AF782C0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095500"/>
            <a:ext cx="3562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8120"/>
          </a:solidFill>
          <a:ln xmlns:a="http://schemas.openxmlformats.org/drawingml/2006/main" w="0">
            <a:solidFill>
              <a:srgbClr val="F48120"/>
            </a:solidFill>
            <a:prstDash val="solid"/>
          </a:ln>
        </p:spPr>
      </p:sp>
      <p:sp>
        <p:nvSpPr>
          <p:cNvPr id="7" name="text-42-245">
            <a:extLst xmlns:a="http://schemas.openxmlformats.org/drawingml/2006/main">
              <a:ext uri="{FF2B5EF4-FFF2-40B4-BE49-F238E27FC236}">
                <a16:creationId xmlns:a16="http://schemas.microsoft.com/office/drawing/2014/main" id="{376D7D88-5C85-40D6-BAC1-59D69D54CF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33625"/>
            <a:ext cx="35623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Cloudflare</a:t>
            </a:r>
          </a:p>
        </p:txBody>
      </p:sp>
      <p:sp>
        <p:nvSpPr>
          <p:cNvPr id="8" name="text-42-315">
            <a:extLst xmlns:a="http://schemas.openxmlformats.org/drawingml/2006/main">
              <a:ext uri="{FF2B5EF4-FFF2-40B4-BE49-F238E27FC236}">
                <a16:creationId xmlns:a16="http://schemas.microsoft.com/office/drawing/2014/main" id="{4336C3FD-CF46-44B1-BD43-483324D088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00375"/>
            <a:ext cx="3429000" cy="2838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75" b="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WAF / DDoS / Bot / Access / network securityが強い。
アプリ顧客Authとrow authorizationは別実装。
D1/R2/DOそれぞれのaccess policyとsecret管理を設計。</a:t>
            </a:r>
          </a:p>
        </p:txBody>
      </p:sp>
      <p:sp>
        <p:nvSpPr>
          <p:cNvPr id="9" name="box-452-220">
            <a:extLst xmlns:a="http://schemas.openxmlformats.org/drawingml/2006/main">
              <a:ext uri="{FF2B5EF4-FFF2-40B4-BE49-F238E27FC236}">
                <a16:creationId xmlns:a16="http://schemas.microsoft.com/office/drawing/2014/main" id="{79E7594C-46BE-46BC-97D4-390A08FF7C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2095500"/>
            <a:ext cx="3562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ECF8E"/>
          </a:solidFill>
          <a:ln xmlns:a="http://schemas.openxmlformats.org/drawingml/2006/main" w="0">
            <a:solidFill>
              <a:srgbClr val="3ECF8E"/>
            </a:solidFill>
            <a:prstDash val="solid"/>
          </a:ln>
        </p:spPr>
      </p:sp>
      <p:sp>
        <p:nvSpPr>
          <p:cNvPr id="10" name="text-452-245">
            <a:extLst xmlns:a="http://schemas.openxmlformats.org/drawingml/2006/main">
              <a:ext uri="{FF2B5EF4-FFF2-40B4-BE49-F238E27FC236}">
                <a16:creationId xmlns:a16="http://schemas.microsoft.com/office/drawing/2014/main" id="{55D4767F-84BC-452B-ABFF-E48E80EBE4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2333625"/>
            <a:ext cx="35623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Vercel＋Supabase</a:t>
            </a:r>
          </a:p>
        </p:txBody>
      </p:sp>
      <p:sp>
        <p:nvSpPr>
          <p:cNvPr id="11" name="text-452-315">
            <a:extLst xmlns:a="http://schemas.openxmlformats.org/drawingml/2006/main">
              <a:ext uri="{FF2B5EF4-FFF2-40B4-BE49-F238E27FC236}">
                <a16:creationId xmlns:a16="http://schemas.microsoft.com/office/drawing/2014/main" id="{43D1EE67-ADC4-441F-B5CB-DA6342D5B5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3000375"/>
            <a:ext cx="3429000" cy="2838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75" b="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Vercel WAF・deploy protection。Supabase Auth＋RLSで行単位認可。
service role漏洩、RLS未設定、preview envの分離が典型リスク。
DB backup/PITRを要件化。</a:t>
            </a:r>
          </a:p>
        </p:txBody>
      </p:sp>
      <p:sp>
        <p:nvSpPr>
          <p:cNvPr id="12" name="box-862-220">
            <a:extLst xmlns:a="http://schemas.openxmlformats.org/drawingml/2006/main">
              <a:ext uri="{FF2B5EF4-FFF2-40B4-BE49-F238E27FC236}">
                <a16:creationId xmlns:a16="http://schemas.microsoft.com/office/drawing/2014/main" id="{35055E3D-2DEB-4B7E-B3C5-5983383AC0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2095500"/>
            <a:ext cx="3562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13" name="text-862-245">
            <a:extLst xmlns:a="http://schemas.openxmlformats.org/drawingml/2006/main">
              <a:ext uri="{FF2B5EF4-FFF2-40B4-BE49-F238E27FC236}">
                <a16:creationId xmlns:a16="http://schemas.microsoft.com/office/drawing/2014/main" id="{210FA0FA-3502-466B-9875-82EFE4F7EF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2333625"/>
            <a:ext cx="35623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Sites</a:t>
            </a:r>
          </a:p>
        </p:txBody>
      </p:sp>
      <p:sp>
        <p:nvSpPr>
          <p:cNvPr id="14" name="text-862-315">
            <a:extLst xmlns:a="http://schemas.openxmlformats.org/drawingml/2006/main">
              <a:ext uri="{FF2B5EF4-FFF2-40B4-BE49-F238E27FC236}">
                <a16:creationId xmlns:a16="http://schemas.microsoft.com/office/drawing/2014/main" id="{4D0FA615-D1CC-47FB-8BC0-D1A49A4F6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000375"/>
            <a:ext cx="3429000" cy="2838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75" b="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private sharing、workspace identity、Sign in with ChatGPTを利用可能。
公開範囲は簡単に扱える。
機微データはbeta制約・export・監査範囲を確認してから。</a:t>
            </a:r>
          </a:p>
        </p:txBody>
      </p:sp>
    </p:spTree>
    <p:extLst>
      <p:ext uri="{BB962C8B-B14F-4D97-AF65-F5344CB8AC3E}">
        <p14:creationId xmlns:p14="http://schemas.microsoft.com/office/powerpoint/2010/main" val="214151308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8" name="title-28">
            <a:extLst xmlns:a="http://schemas.openxmlformats.org/drawingml/2006/main">
              <a:ext uri="{FF2B5EF4-FFF2-40B4-BE49-F238E27FC236}">
                <a16:creationId xmlns:a16="http://schemas.microsoft.com/office/drawing/2014/main" id="{39774642-163D-4526-8EB2-D9B3D7860A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料金比較の原則</a:t>
            </a:r>
          </a:p>
        </p:txBody>
      </p:sp>
      <p:cxnSp>
        <p:nvCxnSpPr>
          <p:cNvPr id="11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88D0E533-E6D2-4B47-81A2-780678FDC7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13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86CF2372-B84C-4594-857E-0A9DB22E49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各社2026-07-20時点のpricing</a:t>
            </a:r>
          </a:p>
        </p:txBody>
      </p:sp>
      <p:sp>
        <p:nvSpPr>
          <p:cNvPr id="5" name="box-42-170">
            <a:extLst xmlns:a="http://schemas.openxmlformats.org/drawingml/2006/main">
              <a:ext uri="{FF2B5EF4-FFF2-40B4-BE49-F238E27FC236}">
                <a16:creationId xmlns:a16="http://schemas.microsoft.com/office/drawing/2014/main" id="{38D0B759-8C0A-4093-A505-FF6A697265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619250"/>
            <a:ext cx="1143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ECF8E"/>
          </a:solidFill>
          <a:ln xmlns:a="http://schemas.openxmlformats.org/drawingml/2006/main" w="0">
            <a:solidFill>
              <a:srgbClr val="3ECF8E"/>
            </a:solidFill>
            <a:prstDash val="solid"/>
          </a:ln>
        </p:spPr>
      </p:sp>
      <p:sp>
        <p:nvSpPr>
          <p:cNvPr id="6" name="text-90-168">
            <a:extLst xmlns:a="http://schemas.openxmlformats.org/drawingml/2006/main">
              <a:ext uri="{FF2B5EF4-FFF2-40B4-BE49-F238E27FC236}">
                <a16:creationId xmlns:a16="http://schemas.microsoft.com/office/drawing/2014/main" id="{E419A683-1350-440E-BAE2-A756DA3BF5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1600200"/>
            <a:ext cx="10287000" cy="2428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43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インフラ単価だけでなく、
“完成までの人件費”と
“運用で失う時間”を足す。</a:t>
            </a:r>
          </a:p>
        </p:txBody>
      </p:sp>
      <p:sp>
        <p:nvSpPr>
          <p:cNvPr id="7" name="text-90-450">
            <a:extLst xmlns:a="http://schemas.openxmlformats.org/drawingml/2006/main">
              <a:ext uri="{FF2B5EF4-FFF2-40B4-BE49-F238E27FC236}">
                <a16:creationId xmlns:a16="http://schemas.microsoft.com/office/drawing/2014/main" id="{177BCE22-A3CC-4340-BCA3-8C539613EB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286250"/>
            <a:ext cx="9906000" cy="1285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Cloudflareは最小料金とegressで強い。Vercel＋Supabaseは月額が上がる代わりにAuth・Postgres・Previewで開発時間を買う。Sitesはbeta中の固定quota・料金透明性が最も低い。</a:t>
            </a:r>
          </a:p>
        </p:txBody>
      </p:sp>
    </p:spTree>
    <p:extLst>
      <p:ext uri="{BB962C8B-B14F-4D97-AF65-F5344CB8AC3E}">
        <p14:creationId xmlns:p14="http://schemas.microsoft.com/office/powerpoint/2010/main" val="225186157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" name="title-29">
            <a:extLst xmlns:a="http://schemas.openxmlformats.org/drawingml/2006/main">
              <a:ext uri="{FF2B5EF4-FFF2-40B4-BE49-F238E27FC236}">
                <a16:creationId xmlns:a16="http://schemas.microsoft.com/office/drawing/2014/main" id="{025F7D4F-3D69-4BA4-9D8E-AA8C927642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Cloudflareの主な料金単位</a:t>
            </a:r>
          </a:p>
        </p:txBody>
      </p:sp>
      <p:cxnSp>
        <p:nvCxnSpPr>
          <p:cNvPr id="11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F1C4B344-167D-4979-92F8-EDE217DE1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14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11B500E0-39C9-4D3B-AE3A-13F9F2AB44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Cloudflare Workers / D1 / R2 pricing (2026-07-20確認)</a:t>
            </a:r>
          </a:p>
        </p:txBody>
      </p:sp>
      <p:sp>
        <p:nvSpPr>
          <p:cNvPr id="5" name="text-42-116">
            <a:extLst xmlns:a="http://schemas.openxmlformats.org/drawingml/2006/main">
              <a:ext uri="{FF2B5EF4-FFF2-40B4-BE49-F238E27FC236}">
                <a16:creationId xmlns:a16="http://schemas.microsoft.com/office/drawing/2014/main" id="{6D440F2D-F901-40E8-A2DF-41C7A2AF63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04900"/>
            <a:ext cx="1139190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Workers Paidはaccount単位で月5ドル。D1・R2などは同じaccountのincluded allotmentと従量課金を組み合わせる。</a:t>
            </a:r>
          </a:p>
        </p:txBody>
      </p:sp>
      <p:graphicFrame>
        <p:nvGraphicFramePr>
          <p:cNvPr id="15" name=""/>
          <p:cNvGraphicFramePr/>
          <p:nvPr/>
        </p:nvGraphicFramePr>
        <p:xfrm>
          <a:off xmlns:a="http://schemas.openxmlformats.org/drawingml/2006/main" x="400050" y="1809750"/>
          <a:ext xmlns:a="http://schemas.openxmlformats.org/drawingml/2006/main" cx="11391900" cy="428625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2000250"/>
                <a:gridCol w="2476500"/>
                <a:gridCol w="3429000"/>
                <a:gridCol w="3486150"/>
              </a:tblGrid>
              <a:tr h="476250"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サービス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含まれる量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超過単価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注意点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Workers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10M req / 30M CPU ms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$0.30/M req + $0.02/M CPU ms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Static Assetsは無料・無制限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D1 read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25B rows/月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$0.001/M rows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index不足でscan増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D1 write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50M rows/月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$1.00/M rows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index更新もwrite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D1 storage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5GB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$0.75/GB-month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1DB最大10GB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R2 storage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10GB-month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$0.015/GB-month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Standard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R2 Class A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1M ops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$4.50/M ops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put/list等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R2 Class B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10M ops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$0.36/M ops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get/head等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R2 egress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無制限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$0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他service課金は別</a:t>
                      </a:r>
                    </a:p>
                  </a:txBody>
                  <a:tcPr marL="91440" marR="91440" marT="45720" marB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404917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" name="title-30">
            <a:extLst xmlns:a="http://schemas.openxmlformats.org/drawingml/2006/main">
              <a:ext uri="{FF2B5EF4-FFF2-40B4-BE49-F238E27FC236}">
                <a16:creationId xmlns:a16="http://schemas.microsoft.com/office/drawing/2014/main" id="{4AFA7A33-9F76-41F9-87E5-0B4495B45B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Vercel＋Supabaseの主な料金単位</a:t>
            </a:r>
          </a:p>
        </p:txBody>
      </p:sp>
      <p:cxnSp>
        <p:nvCxnSpPr>
          <p:cNvPr id="11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14A32EEA-AC24-4A12-B4AC-D65F5C7150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15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C2CA6315-B0E4-4C16-B676-D25218B59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Vercel pricing / Supabase pricing (2026-07-20確認)</a:t>
            </a:r>
          </a:p>
        </p:txBody>
      </p:sp>
      <p:sp>
        <p:nvSpPr>
          <p:cNvPr id="5" name="text-42-116">
            <a:extLst xmlns:a="http://schemas.openxmlformats.org/drawingml/2006/main">
              <a:ext uri="{FF2B5EF4-FFF2-40B4-BE49-F238E27FC236}">
                <a16:creationId xmlns:a16="http://schemas.microsoft.com/office/drawing/2014/main" id="{891EE662-FD74-4546-BE14-179EA8BD2D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04900"/>
            <a:ext cx="1139190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業務利用の基準はVercel Pro 20ドル＋Supabase Pro 25ドル＝月45ドルから。Vercelは席数、Supabaseは組織・project数に注意。</a:t>
            </a:r>
          </a:p>
        </p:txBody>
      </p:sp>
      <p:graphicFrame>
        <p:nvGraphicFramePr>
          <p:cNvPr id="15" name=""/>
          <p:cNvGraphicFramePr/>
          <p:nvPr/>
        </p:nvGraphicFramePr>
        <p:xfrm>
          <a:off xmlns:a="http://schemas.openxmlformats.org/drawingml/2006/main" x="400050" y="1809750"/>
          <a:ext xmlns:a="http://schemas.openxmlformats.org/drawingml/2006/main" cx="11391900" cy="428625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2095500"/>
                <a:gridCol w="2857500"/>
                <a:gridCol w="2762250"/>
                <a:gridCol w="3676650"/>
              </a:tblGrid>
              <a:tr h="476250"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サービス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基本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含まれる量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主な超過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Vercel Pro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$20 / developer / 月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$20 usage credit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従量課金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Edge Requests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Pro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10M/月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$2/Mから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Fast Data Transfer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Pro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1TB/月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$0.15/GBから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Functions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Pro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creditで相殺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$0.60/M invocations + CPU + memory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Supabase Pro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$25 / org / 月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$10 compute credit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追加project約$10〜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DB / Egress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Pro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8GB / 250GB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$0.125/GB / $0.09/GB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Storage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Pro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100GB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$0.0213/GB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Auth / Realtime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Pro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100k MAU / 5M msg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$0.00325/MAU / $2.5/M msg</a:t>
                      </a:r>
                    </a:p>
                  </a:txBody>
                  <a:tcPr marL="91440" marR="91440" marT="45720" marB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4289344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" name="title-31">
            <a:extLst xmlns:a="http://schemas.openxmlformats.org/drawingml/2006/main">
              <a:ext uri="{FF2B5EF4-FFF2-40B4-BE49-F238E27FC236}">
                <a16:creationId xmlns:a16="http://schemas.microsoft.com/office/drawing/2014/main" id="{23C77D62-22B4-4872-B12E-EB5A508199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Sitesは“料金より利用枠の不確実性”が重要</a:t>
            </a:r>
          </a:p>
        </p:txBody>
      </p:sp>
      <p:cxnSp>
        <p:nvCxnSpPr>
          <p:cNvPr id="11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28B01826-7C8C-4F6B-8015-042617794A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16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1131C90C-3760-4CD8-A071-8DB039C261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Codex Manual: Sites (2026-07-20取得)</a:t>
            </a:r>
          </a:p>
        </p:txBody>
      </p:sp>
      <p:sp>
        <p:nvSpPr>
          <p:cNvPr id="5" name="text-42-116">
            <a:extLst xmlns:a="http://schemas.openxmlformats.org/drawingml/2006/main">
              <a:ext uri="{FF2B5EF4-FFF2-40B4-BE49-F238E27FC236}">
                <a16:creationId xmlns:a16="http://schemas.microsoft.com/office/drawing/2014/main" id="{CB477F36-5164-4ACA-BDBB-8BAB32F329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04900"/>
            <a:ext cx="1139190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Codex Manualはpublic beta・plan-specific usage limitsを明記する一方、固定の単価表は示していない。現在値はSites画面で確認する。</a:t>
            </a:r>
          </a:p>
        </p:txBody>
      </p:sp>
      <p:graphicFrame>
        <p:nvGraphicFramePr>
          <p:cNvPr id="15" name=""/>
          <p:cNvGraphicFramePr/>
          <p:nvPr/>
        </p:nvGraphicFramePr>
        <p:xfrm>
          <a:off xmlns:a="http://schemas.openxmlformats.org/drawingml/2006/main" x="400050" y="1952625"/>
          <a:ext xmlns:a="http://schemas.openxmlformats.org/drawingml/2006/main" cx="11391900" cy="3857625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2095500"/>
                <a:gridCol w="4429125"/>
                <a:gridCol w="4867275"/>
              </a:tblGrid>
              <a:tr h="551089"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観点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現行仕様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判断への影響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</a:tr>
              <a:tr h="55108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提供状態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Public beta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長期SLA・互換性を固定前提にしない</a:t>
                      </a:r>
                    </a:p>
                  </a:txBody>
                  <a:tcPr marL="91440" marR="91440" marT="45720" marB="45720"/>
                </a:tc>
              </a:tr>
              <a:tr h="55108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利用枠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全Sites横断のplan-specific limits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複数Siteを作るほど共通枠に影響</a:t>
                      </a:r>
                    </a:p>
                  </a:txBody>
                  <a:tcPr marL="91440" marR="91440" marT="45720" marB="45720"/>
                </a:tc>
              </a:tr>
              <a:tr h="55108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上限到達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新規Site・storage追加・high-usage public維持を阻害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重要Siteは代替公開先を用意</a:t>
                      </a:r>
                    </a:p>
                  </a:txBody>
                  <a:tcPr marL="91440" marR="91440" marT="45720" marB="45720"/>
                </a:tc>
              </a:tr>
              <a:tr h="55108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料金表示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ChatGPTが現在のlimitsを表示・通知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資料作成時点の固定単価で将来予測しにくい</a:t>
                      </a:r>
                    </a:p>
                  </a:txBody>
                  <a:tcPr marL="91440" marR="91440" marT="45720" marB="45720"/>
                </a:tc>
              </a:tr>
              <a:tr h="55108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データ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D1 / R2 / identityをSites管理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export・source保持を運用要件にする</a:t>
                      </a:r>
                    </a:p>
                  </a:txBody>
                  <a:tcPr marL="91440" marR="91440" marT="45720" marB="45720"/>
                </a:tc>
              </a:tr>
              <a:tr h="551089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向く用途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短期公開・内部tool・demo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費用より制作時間の削減効果が大きい</a:t>
                      </a:r>
                    </a:p>
                  </a:txBody>
                  <a:tcPr marL="91440" marR="91440" marT="45720" marB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8244170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" name="title-35">
            <a:extLst xmlns:a="http://schemas.openxmlformats.org/drawingml/2006/main">
              <a:ext uri="{FF2B5EF4-FFF2-40B4-BE49-F238E27FC236}">
                <a16:creationId xmlns:a16="http://schemas.microsoft.com/office/drawing/2014/main" id="{D99E1B79-9570-4145-AB3A-3D8E8CD06B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機能比較① 配信・実行・データ</a:t>
            </a:r>
          </a:p>
        </p:txBody>
      </p:sp>
      <p:cxnSp>
        <p:nvCxnSpPr>
          <p:cNvPr id="11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B7228DCC-16FB-42DC-99B0-C19A81D096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17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AECC6B35-F754-4FF8-BB41-6A86487637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各社公式仕様からの相対評価</a:t>
            </a:r>
          </a:p>
        </p:txBody>
      </p:sp>
      <p:sp>
        <p:nvSpPr>
          <p:cNvPr id="5" name="text-42-116">
            <a:extLst xmlns:a="http://schemas.openxmlformats.org/drawingml/2006/main">
              <a:ext uri="{FF2B5EF4-FFF2-40B4-BE49-F238E27FC236}">
                <a16:creationId xmlns:a16="http://schemas.microsoft.com/office/drawing/2014/main" id="{4042A645-57A6-44E9-9F23-B47C864283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04900"/>
            <a:ext cx="1139190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◎ 強い / ○ 対応 / △ 条件付き・自作 / — 主用途外。評価は現行製品の標準機能。</a:t>
            </a:r>
          </a:p>
        </p:txBody>
      </p:sp>
      <p:graphicFrame>
        <p:nvGraphicFramePr>
          <p:cNvPr id="15" name=""/>
          <p:cNvGraphicFramePr/>
          <p:nvPr/>
        </p:nvGraphicFramePr>
        <p:xfrm>
          <a:off xmlns:a="http://schemas.openxmlformats.org/drawingml/2006/main" x="400050" y="1809750"/>
          <a:ext xmlns:a="http://schemas.openxmlformats.org/drawingml/2006/main" cx="11391900" cy="428625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2857500"/>
                <a:gridCol w="2762250"/>
                <a:gridCol w="3429000"/>
                <a:gridCol w="2343150"/>
              </a:tblGrid>
              <a:tr h="476250"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機能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Cloudflare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Vercel＋Supabase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Sites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Global CDN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◎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◎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○ 管理型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軽量Edge API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◎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○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○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重いserver処理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△ 128MB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◎ 4GB / 長時間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△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Relational DB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○ D1/SQLite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◎ Postgres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○ D1管理型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大規模単一DB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△ 10GB/DB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◎ compute scale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△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Object storage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◎ R2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○ Storage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○ R2管理型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Egress economics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◎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○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△ 非公開枠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Realtime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◎ DIY DO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◎ managed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△ 小規模</a:t>
                      </a:r>
                    </a:p>
                  </a:txBody>
                  <a:tcPr marL="91440" marR="91440" marT="45720" marB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56741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" name="title-37">
            <a:extLst xmlns:a="http://schemas.openxmlformats.org/drawingml/2006/main">
              <a:ext uri="{FF2B5EF4-FFF2-40B4-BE49-F238E27FC236}">
                <a16:creationId xmlns:a16="http://schemas.microsoft.com/office/drawing/2014/main" id="{372C23EF-D61B-4725-8D6E-86EBD72EEB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用途別：最初に選ぶべき基盤</a:t>
            </a:r>
          </a:p>
        </p:txBody>
      </p:sp>
      <p:cxnSp>
        <p:nvCxnSpPr>
          <p:cNvPr id="11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7E747BDC-FB51-40AA-9AE5-00B7D2DE4A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18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0C3519A2-10B0-41FF-9B17-306489DBCB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本資料の用途別推奨</a:t>
            </a:r>
          </a:p>
        </p:txBody>
      </p:sp>
      <p:sp>
        <p:nvSpPr>
          <p:cNvPr id="5" name="text-42-116">
            <a:extLst xmlns:a="http://schemas.openxmlformats.org/drawingml/2006/main">
              <a:ext uri="{FF2B5EF4-FFF2-40B4-BE49-F238E27FC236}">
                <a16:creationId xmlns:a16="http://schemas.microsoft.com/office/drawing/2014/main" id="{D8624EEC-34B7-45DC-A7AF-D073C87843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04900"/>
            <a:ext cx="1139190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迷ったら“誰に向けるか・何を保存するか・止まると何が困るか”で決める。</a:t>
            </a:r>
          </a:p>
        </p:txBody>
      </p:sp>
      <p:graphicFrame>
        <p:nvGraphicFramePr>
          <p:cNvPr id="15" name=""/>
          <p:cNvGraphicFramePr/>
          <p:nvPr/>
        </p:nvGraphicFramePr>
        <p:xfrm>
          <a:off xmlns:a="http://schemas.openxmlformats.org/drawingml/2006/main" x="400050" y="1809750"/>
          <a:ext xmlns:a="http://schemas.openxmlformats.org/drawingml/2006/main" cx="11391900" cy="428625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2381250"/>
                <a:gridCol w="2476500"/>
                <a:gridCol w="3905250"/>
                <a:gridCol w="2628900"/>
              </a:tblGrid>
              <a:tr h="476250"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用途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第一候補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理由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111111"/>
                          </a:solidFill>
                        </a:rPr>
                        <a:t>次点 / 注意</a:t>
                      </a:r>
                    </a:p>
                  </a:txBody>
                  <a:tcPr marL="91440" marR="91440" marT="45720" marB="45720">
                    <a:solidFill>
                      <a:srgbClr val="E8EAED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講座の仮ページ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Sites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即公開・共有・修正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反応が出たらVercelへ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提案書のWeb化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Sites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非技術者と共同改善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期限・公開範囲を管理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会員・予約・管理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Vercel＋Supabase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Auth / RLS / Postgres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決済・backupを設計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AI業務アプリ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Vercel＋Supabase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streaming + data layer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大量gatewayはCloudflare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大量メディア配信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Cloudflare R2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egress無料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Auth metadataは別DB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Global lightweight API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Cloudflare Workers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edge実行と単価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DB距離・runtime互換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社内一時tool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Sites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workspace identity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機微データはbeta確認</a:t>
                      </a:r>
                    </a:p>
                  </a:txBody>
                  <a:tcPr marL="91440" marR="91440" marT="45720" marB="45720"/>
                </a:tc>
              </a:tr>
              <a:tr h="47625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基幹データsystem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Vercel＋Supabase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標準Postgresと運用性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11111"/>
                          </a:solidFill>
                        </a:rPr>
                        <a:t>SLA / PITR / region</a:t>
                      </a:r>
                    </a:p>
                  </a:txBody>
                  <a:tcPr marL="91440" marR="91440" marT="45720" marB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013962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30" name="title-39">
            <a:extLst xmlns:a="http://schemas.openxmlformats.org/drawingml/2006/main">
              <a:ext uri="{FF2B5EF4-FFF2-40B4-BE49-F238E27FC236}">
                <a16:creationId xmlns:a16="http://schemas.microsoft.com/office/drawing/2014/main" id="{871E0B28-4810-4DD0-8BAD-42545D89A0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AI相談の推奨構成：主力は残し、強い部分だけ足す</a:t>
            </a:r>
          </a:p>
        </p:txBody>
      </p:sp>
      <p:cxnSp>
        <p:nvCxnSpPr>
          <p:cNvPr id="33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9F2FC8A1-75DB-4DD0-A79F-B0EB78A682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19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E8E3FF7F-0F6B-466F-8322-6836830FB6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AI相談向け推奨アーキテクチャ</a:t>
            </a:r>
          </a:p>
        </p:txBody>
      </p:sp>
      <p:sp>
        <p:nvSpPr>
          <p:cNvPr id="5" name="text-42-122">
            <a:extLst xmlns:a="http://schemas.openxmlformats.org/drawingml/2006/main">
              <a:ext uri="{FF2B5EF4-FFF2-40B4-BE49-F238E27FC236}">
                <a16:creationId xmlns:a16="http://schemas.microsoft.com/office/drawing/2014/main" id="{7E0845DC-9C41-4FBE-8E2A-3DD8AF4CC3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62050"/>
            <a:ext cx="11391900" cy="723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“全部移行”をやめ、成果物の寿命と負荷に応じて置き場所を分ける。</a:t>
            </a:r>
          </a:p>
        </p:txBody>
      </p:sp>
      <p:sp>
        <p:nvSpPr>
          <p:cNvPr id="6" name="text-252-330">
            <a:extLst xmlns:a="http://schemas.openxmlformats.org/drawingml/2006/main">
              <a:ext uri="{FF2B5EF4-FFF2-40B4-BE49-F238E27FC236}">
                <a16:creationId xmlns:a16="http://schemas.microsoft.com/office/drawing/2014/main" id="{2AABAE0E-3B9F-48DB-B145-D93D477AB7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7" name="text-502-330">
            <a:extLst xmlns:a="http://schemas.openxmlformats.org/drawingml/2006/main">
              <a:ext uri="{FF2B5EF4-FFF2-40B4-BE49-F238E27FC236}">
                <a16:creationId xmlns:a16="http://schemas.microsoft.com/office/drawing/2014/main" id="{6604DD3D-9F48-49A4-B189-A0D8B67B0B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8" name="text-752-330">
            <a:extLst xmlns:a="http://schemas.openxmlformats.org/drawingml/2006/main">
              <a:ext uri="{FF2B5EF4-FFF2-40B4-BE49-F238E27FC236}">
                <a16:creationId xmlns:a16="http://schemas.microsoft.com/office/drawing/2014/main" id="{1C302317-A754-4CB3-BD82-691A9148CE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6280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9" name="text-1002-330">
            <a:extLst xmlns:a="http://schemas.openxmlformats.org/drawingml/2006/main">
              <a:ext uri="{FF2B5EF4-FFF2-40B4-BE49-F238E27FC236}">
                <a16:creationId xmlns:a16="http://schemas.microsoft.com/office/drawing/2014/main" id="{AF310190-9D5C-4930-AB73-20554E5563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10" name="box-42-250">
            <a:extLst xmlns:a="http://schemas.openxmlformats.org/drawingml/2006/main">
              <a:ext uri="{FF2B5EF4-FFF2-40B4-BE49-F238E27FC236}">
                <a16:creationId xmlns:a16="http://schemas.microsoft.com/office/drawing/2014/main" id="{08A5779A-AF83-4F5B-99DE-3558693321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EAF4FF"/>
          </a:solidFill>
          <a:ln xmlns:a="http://schemas.openxmlformats.org/drawingml/2006/main" w="9525">
            <a:solidFill>
              <a:srgbClr val="3D8DFF"/>
            </a:solidFill>
            <a:prstDash val="solid"/>
          </a:ln>
        </p:spPr>
      </p:sp>
      <p:sp>
        <p:nvSpPr>
          <p:cNvPr id="11" name="box-42-250">
            <a:extLst xmlns:a="http://schemas.openxmlformats.org/drawingml/2006/main">
              <a:ext uri="{FF2B5EF4-FFF2-40B4-BE49-F238E27FC236}">
                <a16:creationId xmlns:a16="http://schemas.microsoft.com/office/drawing/2014/main" id="{A2B8A506-858F-4610-B148-B4DB95E2BF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12" name="text-60-282">
            <a:extLst xmlns:a="http://schemas.openxmlformats.org/drawingml/2006/main">
              <a:ext uri="{FF2B5EF4-FFF2-40B4-BE49-F238E27FC236}">
                <a16:creationId xmlns:a16="http://schemas.microsoft.com/office/drawing/2014/main" id="{FF468BD8-0FC1-4A58-ADC9-5BE2EFE977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Sites</a:t>
            </a:r>
          </a:p>
        </p:txBody>
      </p:sp>
      <p:sp>
        <p:nvSpPr>
          <p:cNvPr id="13" name="text-58-370">
            <a:extLst xmlns:a="http://schemas.openxmlformats.org/drawingml/2006/main">
              <a:ext uri="{FF2B5EF4-FFF2-40B4-BE49-F238E27FC236}">
                <a16:creationId xmlns:a16="http://schemas.microsoft.com/office/drawing/2014/main" id="{6F3F7E47-6F52-4F76-8C39-B19C123C0E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講座demo
提案・仮LP
内部tool</a:t>
            </a:r>
          </a:p>
        </p:txBody>
      </p:sp>
      <p:sp>
        <p:nvSpPr>
          <p:cNvPr id="14" name="box-292-250">
            <a:extLst xmlns:a="http://schemas.openxmlformats.org/drawingml/2006/main">
              <a:ext uri="{FF2B5EF4-FFF2-40B4-BE49-F238E27FC236}">
                <a16:creationId xmlns:a16="http://schemas.microsoft.com/office/drawing/2014/main" id="{F6159B63-B4C0-4DEC-805A-B4E7BEC59C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2F2F2"/>
          </a:solidFill>
          <a:ln xmlns:a="http://schemas.openxmlformats.org/drawingml/2006/main" w="9525">
            <a:solidFill>
              <a:srgbClr val="000000"/>
            </a:solidFill>
            <a:prstDash val="solid"/>
          </a:ln>
        </p:spPr>
      </p:sp>
      <p:sp>
        <p:nvSpPr>
          <p:cNvPr id="15" name="box-292-250">
            <a:extLst xmlns:a="http://schemas.openxmlformats.org/drawingml/2006/main">
              <a:ext uri="{FF2B5EF4-FFF2-40B4-BE49-F238E27FC236}">
                <a16:creationId xmlns:a16="http://schemas.microsoft.com/office/drawing/2014/main" id="{C7A879AC-ADC6-498F-9896-61699B89D1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/>
          </a:solidFill>
          <a:ln xmlns:a="http://schemas.openxmlformats.org/drawingml/2006/main" w="0">
            <a:solidFill>
              <a:srgbClr val="000000"/>
            </a:solidFill>
            <a:prstDash val="solid"/>
          </a:ln>
        </p:spPr>
      </p:sp>
      <p:sp>
        <p:nvSpPr>
          <p:cNvPr id="16" name="text-310-282">
            <a:extLst xmlns:a="http://schemas.openxmlformats.org/drawingml/2006/main">
              <a:ext uri="{FF2B5EF4-FFF2-40B4-BE49-F238E27FC236}">
                <a16:creationId xmlns:a16="http://schemas.microsoft.com/office/drawing/2014/main" id="{D55AA010-289D-4BE5-BC8F-9C02D64C77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Vercel</a:t>
            </a:r>
          </a:p>
        </p:txBody>
      </p:sp>
      <p:sp>
        <p:nvSpPr>
          <p:cNvPr id="17" name="text-308-370">
            <a:extLst xmlns:a="http://schemas.openxmlformats.org/drawingml/2006/main">
              <a:ext uri="{FF2B5EF4-FFF2-40B4-BE49-F238E27FC236}">
                <a16:creationId xmlns:a16="http://schemas.microsoft.com/office/drawing/2014/main" id="{26896E40-F53B-41D2-B9F8-D4FDE806AF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3370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公開site
Admin
API / AI UI</a:t>
            </a:r>
          </a:p>
        </p:txBody>
      </p:sp>
      <p:sp>
        <p:nvSpPr>
          <p:cNvPr id="18" name="box-542-250">
            <a:extLst xmlns:a="http://schemas.openxmlformats.org/drawingml/2006/main">
              <a:ext uri="{FF2B5EF4-FFF2-40B4-BE49-F238E27FC236}">
                <a16:creationId xmlns:a16="http://schemas.microsoft.com/office/drawing/2014/main" id="{B10A4E35-BA13-4C35-BCFA-35F321142E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EAFBF3"/>
          </a:solidFill>
          <a:ln xmlns:a="http://schemas.openxmlformats.org/drawingml/2006/main" w="9525">
            <a:solidFill>
              <a:srgbClr val="3ECF8E"/>
            </a:solidFill>
            <a:prstDash val="solid"/>
          </a:ln>
        </p:spPr>
      </p:sp>
      <p:sp>
        <p:nvSpPr>
          <p:cNvPr id="19" name="box-542-250">
            <a:extLst xmlns:a="http://schemas.openxmlformats.org/drawingml/2006/main">
              <a:ext uri="{FF2B5EF4-FFF2-40B4-BE49-F238E27FC236}">
                <a16:creationId xmlns:a16="http://schemas.microsoft.com/office/drawing/2014/main" id="{774BEBD5-3171-4F1D-8DEA-51E2E94381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ECF8E"/>
          </a:solidFill>
          <a:ln xmlns:a="http://schemas.openxmlformats.org/drawingml/2006/main" w="0">
            <a:solidFill>
              <a:srgbClr val="3ECF8E"/>
            </a:solidFill>
            <a:prstDash val="solid"/>
          </a:ln>
        </p:spPr>
      </p:sp>
      <p:sp>
        <p:nvSpPr>
          <p:cNvPr id="20" name="text-560-282">
            <a:extLst xmlns:a="http://schemas.openxmlformats.org/drawingml/2006/main">
              <a:ext uri="{FF2B5EF4-FFF2-40B4-BE49-F238E27FC236}">
                <a16:creationId xmlns:a16="http://schemas.microsoft.com/office/drawing/2014/main" id="{6030609C-0C9B-4DE6-A374-DBCA506586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Supabase</a:t>
            </a:r>
          </a:p>
        </p:txBody>
      </p:sp>
      <p:sp>
        <p:nvSpPr>
          <p:cNvPr id="21" name="text-558-370">
            <a:extLst xmlns:a="http://schemas.openxmlformats.org/drawingml/2006/main">
              <a:ext uri="{FF2B5EF4-FFF2-40B4-BE49-F238E27FC236}">
                <a16:creationId xmlns:a16="http://schemas.microsoft.com/office/drawing/2014/main" id="{D87E5EE2-3757-4769-8FB3-81197140CF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495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Auth / RLS
Postgres
Business data</a:t>
            </a:r>
          </a:p>
        </p:txBody>
      </p:sp>
      <p:sp>
        <p:nvSpPr>
          <p:cNvPr id="22" name="box-792-250">
            <a:extLst xmlns:a="http://schemas.openxmlformats.org/drawingml/2006/main">
              <a:ext uri="{FF2B5EF4-FFF2-40B4-BE49-F238E27FC236}">
                <a16:creationId xmlns:a16="http://schemas.microsoft.com/office/drawing/2014/main" id="{D1D0714B-C145-4B84-B88E-12E046C331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FF2E8"/>
          </a:solidFill>
          <a:ln xmlns:a="http://schemas.openxmlformats.org/drawingml/2006/main" w="9525">
            <a:solidFill>
              <a:srgbClr val="F48120"/>
            </a:solidFill>
            <a:prstDash val="solid"/>
          </a:ln>
        </p:spPr>
      </p:sp>
      <p:sp>
        <p:nvSpPr>
          <p:cNvPr id="23" name="box-792-250">
            <a:extLst xmlns:a="http://schemas.openxmlformats.org/drawingml/2006/main">
              <a:ext uri="{FF2B5EF4-FFF2-40B4-BE49-F238E27FC236}">
                <a16:creationId xmlns:a16="http://schemas.microsoft.com/office/drawing/2014/main" id="{056C44E0-E6FB-4ADC-8ABB-29FB38461A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8120"/>
          </a:solidFill>
          <a:ln xmlns:a="http://schemas.openxmlformats.org/drawingml/2006/main" w="0">
            <a:solidFill>
              <a:srgbClr val="F48120"/>
            </a:solidFill>
            <a:prstDash val="solid"/>
          </a:ln>
        </p:spPr>
      </p:sp>
      <p:sp>
        <p:nvSpPr>
          <p:cNvPr id="24" name="text-810-282">
            <a:extLst xmlns:a="http://schemas.openxmlformats.org/drawingml/2006/main">
              <a:ext uri="{FF2B5EF4-FFF2-40B4-BE49-F238E27FC236}">
                <a16:creationId xmlns:a16="http://schemas.microsoft.com/office/drawing/2014/main" id="{C9D1B17D-E974-415F-9B36-61E45C0588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Cloudflare R2</a:t>
            </a:r>
          </a:p>
        </p:txBody>
      </p:sp>
      <p:sp>
        <p:nvSpPr>
          <p:cNvPr id="25" name="text-808-370">
            <a:extLst xmlns:a="http://schemas.openxmlformats.org/drawingml/2006/main">
              <a:ext uri="{FF2B5EF4-FFF2-40B4-BE49-F238E27FC236}">
                <a16:creationId xmlns:a16="http://schemas.microsoft.com/office/drawing/2014/main" id="{37B42824-FC44-4979-9014-BA22540E01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大量画像
動画 / PDF
高egress</a:t>
            </a:r>
          </a:p>
        </p:txBody>
      </p:sp>
      <p:sp>
        <p:nvSpPr>
          <p:cNvPr id="26" name="box-1042-250">
            <a:extLst xmlns:a="http://schemas.openxmlformats.org/drawingml/2006/main">
              <a:ext uri="{FF2B5EF4-FFF2-40B4-BE49-F238E27FC236}">
                <a16:creationId xmlns:a16="http://schemas.microsoft.com/office/drawing/2014/main" id="{D267A9EC-D6CD-463E-AD00-4DDCC8015E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2505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2F2F2"/>
          </a:solidFill>
          <a:ln xmlns:a="http://schemas.openxmlformats.org/drawingml/2006/main" w="9525">
            <a:solidFill>
              <a:srgbClr val="F48120"/>
            </a:solidFill>
            <a:prstDash val="solid"/>
          </a:ln>
        </p:spPr>
      </p:sp>
      <p:sp>
        <p:nvSpPr>
          <p:cNvPr id="27" name="box-1042-250">
            <a:extLst xmlns:a="http://schemas.openxmlformats.org/drawingml/2006/main">
              <a:ext uri="{FF2B5EF4-FFF2-40B4-BE49-F238E27FC236}">
                <a16:creationId xmlns:a16="http://schemas.microsoft.com/office/drawing/2014/main" id="{D7E88777-6DD4-4630-9DDB-16C473B11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2505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8120"/>
          </a:solidFill>
          <a:ln xmlns:a="http://schemas.openxmlformats.org/drawingml/2006/main" w="0">
            <a:solidFill>
              <a:srgbClr val="F48120"/>
            </a:solidFill>
            <a:prstDash val="solid"/>
          </a:ln>
        </p:spPr>
      </p:sp>
      <p:sp>
        <p:nvSpPr>
          <p:cNvPr id="28" name="text-1060-282">
            <a:extLst xmlns:a="http://schemas.openxmlformats.org/drawingml/2006/main">
              <a:ext uri="{FF2B5EF4-FFF2-40B4-BE49-F238E27FC236}">
                <a16:creationId xmlns:a16="http://schemas.microsoft.com/office/drawing/2014/main" id="{164FCF9F-5BF7-4098-B251-6302EFFB47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Workers</a:t>
            </a:r>
          </a:p>
        </p:txBody>
      </p:sp>
      <p:sp>
        <p:nvSpPr>
          <p:cNvPr id="29" name="text-1058-370">
            <a:extLst xmlns:a="http://schemas.openxmlformats.org/drawingml/2006/main">
              <a:ext uri="{FF2B5EF4-FFF2-40B4-BE49-F238E27FC236}">
                <a16:creationId xmlns:a16="http://schemas.microsoft.com/office/drawing/2014/main" id="{86A44A13-3D5E-4E49-ACFF-7EB83000BC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必要時のみ
Edge gateway
Cache / transform</a:t>
            </a:r>
          </a:p>
        </p:txBody>
      </p:sp>
    </p:spTree>
    <p:extLst>
      <p:ext uri="{BB962C8B-B14F-4D97-AF65-F5344CB8AC3E}">
        <p14:creationId xmlns:p14="http://schemas.microsoft.com/office/powerpoint/2010/main" val="1474810296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8" name="title-2">
            <a:extLst xmlns:a="http://schemas.openxmlformats.org/drawingml/2006/main">
              <a:ext uri="{FF2B5EF4-FFF2-40B4-BE49-F238E27FC236}">
                <a16:creationId xmlns:a16="http://schemas.microsoft.com/office/drawing/2014/main" id="{A120290C-98AC-4EC0-956C-2612BA1FDE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なぜ選ぶ？ 公開先で安全・費用・直しやすさが変わる</a:t>
            </a:r>
          </a:p>
        </p:txBody>
      </p:sp>
      <p:cxnSp>
        <p:nvCxnSpPr>
          <p:cNvPr id="11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C771D4BD-63E0-4863-B484-75FEBFD198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02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07C3B6AF-DE0A-41DD-9436-E2B9625F0C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判断: AI相談の現行構成＋各社公式仕様</a:t>
            </a:r>
          </a:p>
        </p:txBody>
      </p:sp>
      <p:sp>
        <p:nvSpPr>
          <p:cNvPr id="5" name="box-42-170">
            <a:extLst xmlns:a="http://schemas.openxmlformats.org/drawingml/2006/main">
              <a:ext uri="{FF2B5EF4-FFF2-40B4-BE49-F238E27FC236}">
                <a16:creationId xmlns:a16="http://schemas.microsoft.com/office/drawing/2014/main" id="{919D02CF-04B6-4B9F-BB3A-F8D511D355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619250"/>
            <a:ext cx="1143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6" name="text-90-168">
            <a:extLst xmlns:a="http://schemas.openxmlformats.org/drawingml/2006/main">
              <a:ext uri="{FF2B5EF4-FFF2-40B4-BE49-F238E27FC236}">
                <a16:creationId xmlns:a16="http://schemas.microsoft.com/office/drawing/2014/main" id="{779C2E1D-B8E1-40BC-BC46-581FE4B14F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1600200"/>
            <a:ext cx="10287000" cy="2428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43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本番は Vercel＋Supabase。
仮公開は Sites。
特殊なエッジ用途は Cloudflare。</a:t>
            </a:r>
          </a:p>
        </p:txBody>
      </p:sp>
      <p:sp>
        <p:nvSpPr>
          <p:cNvPr id="7" name="text-90-450">
            <a:extLst xmlns:a="http://schemas.openxmlformats.org/drawingml/2006/main">
              <a:ext uri="{FF2B5EF4-FFF2-40B4-BE49-F238E27FC236}">
                <a16:creationId xmlns:a16="http://schemas.microsoft.com/office/drawing/2014/main" id="{9AD1BE37-5353-44D6-9CB6-75EFF3BFFD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286250"/>
            <a:ext cx="9906000" cy="1285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公開できることと、安心して続けられることは別。個人情報・予約・決済・長期運用が増えるほど本番基盤が必要になり、大量配信やEdge処理だけCloudflareが効く。</a:t>
            </a:r>
          </a:p>
        </p:txBody>
      </p:sp>
    </p:spTree>
    <p:extLst>
      <p:ext uri="{BB962C8B-B14F-4D97-AF65-F5344CB8AC3E}">
        <p14:creationId xmlns:p14="http://schemas.microsoft.com/office/powerpoint/2010/main" val="1139547036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8" name="title-44">
            <a:extLst xmlns:a="http://schemas.openxmlformats.org/drawingml/2006/main">
              <a:ext uri="{FF2B5EF4-FFF2-40B4-BE49-F238E27FC236}">
                <a16:creationId xmlns:a16="http://schemas.microsoft.com/office/drawing/2014/main" id="{A61E06FB-AAFA-46D7-9F78-271168B05A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最終提案</a:t>
            </a:r>
          </a:p>
        </p:txBody>
      </p:sp>
      <p:cxnSp>
        <p:nvCxnSpPr>
          <p:cNvPr id="11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34275E07-1A08-4D37-828A-B2E175A4F1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20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9A42BA77-792A-4FC2-9DF4-3CB2260DF9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AI相談向け結論</a:t>
            </a:r>
          </a:p>
        </p:txBody>
      </p:sp>
      <p:sp>
        <p:nvSpPr>
          <p:cNvPr id="5" name="box-42-170">
            <a:extLst xmlns:a="http://schemas.openxmlformats.org/drawingml/2006/main">
              <a:ext uri="{FF2B5EF4-FFF2-40B4-BE49-F238E27FC236}">
                <a16:creationId xmlns:a16="http://schemas.microsoft.com/office/drawing/2014/main" id="{E5DB0DA8-43FE-4FD4-9802-32BCB51D02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619250"/>
            <a:ext cx="114300" cy="3429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6" name="text-90-168">
            <a:extLst xmlns:a="http://schemas.openxmlformats.org/drawingml/2006/main">
              <a:ext uri="{FF2B5EF4-FFF2-40B4-BE49-F238E27FC236}">
                <a16:creationId xmlns:a16="http://schemas.microsoft.com/office/drawing/2014/main" id="{58E1B35B-CDA7-4DCD-B15E-EB69CF0E63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1600200"/>
            <a:ext cx="10287000" cy="2428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43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Vercel＋Supabaseを本店、
Sitesを実験室、
Cloudflareを専門工具にする。</a:t>
            </a:r>
          </a:p>
        </p:txBody>
      </p:sp>
      <p:sp>
        <p:nvSpPr>
          <p:cNvPr id="7" name="text-90-450">
            <a:extLst xmlns:a="http://schemas.openxmlformats.org/drawingml/2006/main">
              <a:ext uri="{FF2B5EF4-FFF2-40B4-BE49-F238E27FC236}">
                <a16:creationId xmlns:a16="http://schemas.microsoft.com/office/drawing/2014/main" id="{C3A8CF2E-4290-4958-AD38-3BC9AA7FA7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286250"/>
            <a:ext cx="9906000" cy="1285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この役割分担なら、現場で使える速度、継続できる運用、人の自由度を増やす公開体験を同時に守れる。移行ではなく、必要な強みだけを足す。</a:t>
            </a:r>
          </a:p>
        </p:txBody>
      </p:sp>
    </p:spTree>
    <p:extLst>
      <p:ext uri="{BB962C8B-B14F-4D97-AF65-F5344CB8AC3E}">
        <p14:creationId xmlns:p14="http://schemas.microsoft.com/office/powerpoint/2010/main" val="1371585701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5" name="title-3">
            <a:extLst xmlns:a="http://schemas.openxmlformats.org/drawingml/2006/main">
              <a:ext uri="{FF2B5EF4-FFF2-40B4-BE49-F238E27FC236}">
                <a16:creationId xmlns:a16="http://schemas.microsoft.com/office/drawing/2014/main" id="{A8B01D7E-FFFD-495E-B815-3E7CB71526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同じ“ホスティング”でも、提供レイヤーが違う</a:t>
            </a:r>
          </a:p>
        </p:txBody>
      </p:sp>
      <p:cxnSp>
        <p:nvCxnSpPr>
          <p:cNvPr id="18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E687C393-A310-4BD6-9D3B-147DBC2892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03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7B4298B7-CB30-4D11-B616-9419386C37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Cloudflare Docs / Vercel Docs / Supabase Docs / Codex Manual: Sites</a:t>
            </a:r>
          </a:p>
        </p:txBody>
      </p:sp>
      <p:sp>
        <p:nvSpPr>
          <p:cNvPr id="5" name="text-42-120">
            <a:extLst xmlns:a="http://schemas.openxmlformats.org/drawingml/2006/main">
              <a:ext uri="{FF2B5EF4-FFF2-40B4-BE49-F238E27FC236}">
                <a16:creationId xmlns:a16="http://schemas.microsoft.com/office/drawing/2014/main" id="{1DB01919-AE83-49DB-A43B-D5DCF2931A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43000"/>
            <a:ext cx="11391900" cy="76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価格だけを横並びにすると誤る。Cloudflareは部品、Vercel＋Supabaseは完成度の高い組み合わせ、Sitesは制作と公開を包んだワークフロー。</a:t>
            </a:r>
          </a:p>
        </p:txBody>
      </p:sp>
      <p:sp>
        <p:nvSpPr>
          <p:cNvPr id="6" name="box-42-220">
            <a:extLst xmlns:a="http://schemas.openxmlformats.org/drawingml/2006/main">
              <a:ext uri="{FF2B5EF4-FFF2-40B4-BE49-F238E27FC236}">
                <a16:creationId xmlns:a16="http://schemas.microsoft.com/office/drawing/2014/main" id="{A82B629B-9968-4116-B900-866937BA0A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095500"/>
            <a:ext cx="3562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8120"/>
          </a:solidFill>
          <a:ln xmlns:a="http://schemas.openxmlformats.org/drawingml/2006/main" w="0">
            <a:solidFill>
              <a:srgbClr val="F48120"/>
            </a:solidFill>
            <a:prstDash val="solid"/>
          </a:ln>
        </p:spPr>
      </p:sp>
      <p:sp>
        <p:nvSpPr>
          <p:cNvPr id="7" name="text-42-245">
            <a:extLst xmlns:a="http://schemas.openxmlformats.org/drawingml/2006/main">
              <a:ext uri="{FF2B5EF4-FFF2-40B4-BE49-F238E27FC236}">
                <a16:creationId xmlns:a16="http://schemas.microsoft.com/office/drawing/2014/main" id="{0C17B545-986C-4E5B-A276-70A5CAD497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33625"/>
            <a:ext cx="35623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Cloudflare</a:t>
            </a:r>
          </a:p>
        </p:txBody>
      </p:sp>
      <p:sp>
        <p:nvSpPr>
          <p:cNvPr id="8" name="text-42-315">
            <a:extLst xmlns:a="http://schemas.openxmlformats.org/drawingml/2006/main">
              <a:ext uri="{FF2B5EF4-FFF2-40B4-BE49-F238E27FC236}">
                <a16:creationId xmlns:a16="http://schemas.microsoft.com/office/drawing/2014/main" id="{70E8B240-28E8-4321-959B-57C9C873CC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00375"/>
            <a:ext cx="3429000" cy="2838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75" b="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インフラ部品を一体提供
Workers / D1 / R2 / KV / Durable Objects / Queues / WAF
自由度と単価に強い。設計責任は大きい。</a:t>
            </a:r>
          </a:p>
        </p:txBody>
      </p:sp>
      <p:sp>
        <p:nvSpPr>
          <p:cNvPr id="9" name="box-452-220">
            <a:extLst xmlns:a="http://schemas.openxmlformats.org/drawingml/2006/main">
              <a:ext uri="{FF2B5EF4-FFF2-40B4-BE49-F238E27FC236}">
                <a16:creationId xmlns:a16="http://schemas.microsoft.com/office/drawing/2014/main" id="{DB57C9EB-BA19-4663-8E76-428BAD6C67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2095500"/>
            <a:ext cx="3562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ECF8E"/>
          </a:solidFill>
          <a:ln xmlns:a="http://schemas.openxmlformats.org/drawingml/2006/main" w="0">
            <a:solidFill>
              <a:srgbClr val="3ECF8E"/>
            </a:solidFill>
            <a:prstDash val="solid"/>
          </a:ln>
        </p:spPr>
      </p:sp>
      <p:sp>
        <p:nvSpPr>
          <p:cNvPr id="10" name="text-452-245">
            <a:extLst xmlns:a="http://schemas.openxmlformats.org/drawingml/2006/main">
              <a:ext uri="{FF2B5EF4-FFF2-40B4-BE49-F238E27FC236}">
                <a16:creationId xmlns:a16="http://schemas.microsoft.com/office/drawing/2014/main" id="{DD581BDA-2AE0-4E67-A93A-2620CD4E24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2333625"/>
            <a:ext cx="35623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Vercel＋Supabase</a:t>
            </a:r>
          </a:p>
        </p:txBody>
      </p:sp>
      <p:sp>
        <p:nvSpPr>
          <p:cNvPr id="11" name="text-452-315">
            <a:extLst xmlns:a="http://schemas.openxmlformats.org/drawingml/2006/main">
              <a:ext uri="{FF2B5EF4-FFF2-40B4-BE49-F238E27FC236}">
                <a16:creationId xmlns:a16="http://schemas.microsoft.com/office/drawing/2014/main" id="{9F946496-963F-4CD0-B374-2A6854A57E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3000375"/>
            <a:ext cx="3429000" cy="2838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75" b="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フロント＋BaaS
Vercel: 配信・実行・CI/CD
Supabase: Postgres・Auth・Storage・Realtime
業務アプリを早く本番化しやすい。</a:t>
            </a:r>
          </a:p>
        </p:txBody>
      </p:sp>
      <p:sp>
        <p:nvSpPr>
          <p:cNvPr id="12" name="box-862-220">
            <a:extLst xmlns:a="http://schemas.openxmlformats.org/drawingml/2006/main">
              <a:ext uri="{FF2B5EF4-FFF2-40B4-BE49-F238E27FC236}">
                <a16:creationId xmlns:a16="http://schemas.microsoft.com/office/drawing/2014/main" id="{7377CDDD-929F-4155-8B88-9A427F1DB9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2095500"/>
            <a:ext cx="3562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13" name="text-862-245">
            <a:extLst xmlns:a="http://schemas.openxmlformats.org/drawingml/2006/main">
              <a:ext uri="{FF2B5EF4-FFF2-40B4-BE49-F238E27FC236}">
                <a16:creationId xmlns:a16="http://schemas.microsoft.com/office/drawing/2014/main" id="{62DA6B7B-90F2-436A-8CF8-CDB97A9BF3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2333625"/>
            <a:ext cx="35623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Codex / ChatGPT Sites</a:t>
            </a:r>
          </a:p>
        </p:txBody>
      </p:sp>
      <p:sp>
        <p:nvSpPr>
          <p:cNvPr id="14" name="text-862-315">
            <a:extLst xmlns:a="http://schemas.openxmlformats.org/drawingml/2006/main">
              <a:ext uri="{FF2B5EF4-FFF2-40B4-BE49-F238E27FC236}">
                <a16:creationId xmlns:a16="http://schemas.microsoft.com/office/drawing/2014/main" id="{9BD594F6-8E38-4A6E-AE8C-9E271D9DC3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000375"/>
            <a:ext cx="3429000" cy="2838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75" b="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制作・保存・公開を統合
プロンプトから作成、version保存、deploy、共有。D1 / R2 / 認証もSitesが管理。
仮ページと小規模ツールに最速。</a:t>
            </a:r>
          </a:p>
        </p:txBody>
      </p:sp>
    </p:spTree>
    <p:extLst>
      <p:ext uri="{BB962C8B-B14F-4D97-AF65-F5344CB8AC3E}">
        <p14:creationId xmlns:p14="http://schemas.microsoft.com/office/powerpoint/2010/main" val="1560772251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30" name="title-5">
            <a:extLst xmlns:a="http://schemas.openxmlformats.org/drawingml/2006/main">
              <a:ext uri="{FF2B5EF4-FFF2-40B4-BE49-F238E27FC236}">
                <a16:creationId xmlns:a16="http://schemas.microsoft.com/office/drawing/2014/main" id="{E9B5D450-E427-4A2D-8E86-B5CB5C84D6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Cloudflareは“エッジ中心の一体基盤”</a:t>
            </a:r>
          </a:p>
        </p:txBody>
      </p:sp>
      <p:cxnSp>
        <p:nvCxnSpPr>
          <p:cNvPr id="33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B47E3AEE-7A5B-4028-B558-DA502160B6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04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BF9AC2C6-99CB-48A6-9636-9E7D4050F9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Cloudflare Workers / D1 / R2 / Durable Objects Docs</a:t>
            </a:r>
          </a:p>
        </p:txBody>
      </p:sp>
      <p:sp>
        <p:nvSpPr>
          <p:cNvPr id="5" name="text-42-122">
            <a:extLst xmlns:a="http://schemas.openxmlformats.org/drawingml/2006/main">
              <a:ext uri="{FF2B5EF4-FFF2-40B4-BE49-F238E27FC236}">
                <a16:creationId xmlns:a16="http://schemas.microsoft.com/office/drawing/2014/main" id="{A7D559A1-2280-4CA6-B8F6-1487E53C42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62050"/>
            <a:ext cx="11391900" cy="723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ユーザーに近い場所で処理し、用途ごとにデータ部品を選ぶ。最適化できる範囲が広い反面、部品選定と整合性設計が必要。</a:t>
            </a:r>
          </a:p>
        </p:txBody>
      </p:sp>
      <p:sp>
        <p:nvSpPr>
          <p:cNvPr id="6" name="text-252-330">
            <a:extLst xmlns:a="http://schemas.openxmlformats.org/drawingml/2006/main">
              <a:ext uri="{FF2B5EF4-FFF2-40B4-BE49-F238E27FC236}">
                <a16:creationId xmlns:a16="http://schemas.microsoft.com/office/drawing/2014/main" id="{D4C38280-AF0D-4890-A1B8-51BE254C52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7" name="text-502-330">
            <a:extLst xmlns:a="http://schemas.openxmlformats.org/drawingml/2006/main">
              <a:ext uri="{FF2B5EF4-FFF2-40B4-BE49-F238E27FC236}">
                <a16:creationId xmlns:a16="http://schemas.microsoft.com/office/drawing/2014/main" id="{B8DE250A-CC35-4237-BE6E-AF67B242B4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8" name="text-752-330">
            <a:extLst xmlns:a="http://schemas.openxmlformats.org/drawingml/2006/main">
              <a:ext uri="{FF2B5EF4-FFF2-40B4-BE49-F238E27FC236}">
                <a16:creationId xmlns:a16="http://schemas.microsoft.com/office/drawing/2014/main" id="{B2E6E89E-8443-4BC7-ADA3-CC4A303647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6280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9" name="text-1002-330">
            <a:extLst xmlns:a="http://schemas.openxmlformats.org/drawingml/2006/main">
              <a:ext uri="{FF2B5EF4-FFF2-40B4-BE49-F238E27FC236}">
                <a16:creationId xmlns:a16="http://schemas.microsoft.com/office/drawing/2014/main" id="{EB94D682-286B-4296-B911-2F38A35842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10" name="box-42-250">
            <a:extLst xmlns:a="http://schemas.openxmlformats.org/drawingml/2006/main">
              <a:ext uri="{FF2B5EF4-FFF2-40B4-BE49-F238E27FC236}">
                <a16:creationId xmlns:a16="http://schemas.microsoft.com/office/drawing/2014/main" id="{72EE3D19-653F-4D8C-8186-FCDB70F739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FF2E8"/>
          </a:solidFill>
          <a:ln xmlns:a="http://schemas.openxmlformats.org/drawingml/2006/main" w="9525">
            <a:solidFill>
              <a:srgbClr val="F48120"/>
            </a:solidFill>
            <a:prstDash val="solid"/>
          </a:ln>
        </p:spPr>
      </p:sp>
      <p:sp>
        <p:nvSpPr>
          <p:cNvPr id="11" name="box-42-250">
            <a:extLst xmlns:a="http://schemas.openxmlformats.org/drawingml/2006/main">
              <a:ext uri="{FF2B5EF4-FFF2-40B4-BE49-F238E27FC236}">
                <a16:creationId xmlns:a16="http://schemas.microsoft.com/office/drawing/2014/main" id="{31FA59BA-64FF-4A33-B1A1-ADC7A65448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8120"/>
          </a:solidFill>
          <a:ln xmlns:a="http://schemas.openxmlformats.org/drawingml/2006/main" w="0">
            <a:solidFill>
              <a:srgbClr val="F48120"/>
            </a:solidFill>
            <a:prstDash val="solid"/>
          </a:ln>
        </p:spPr>
      </p:sp>
      <p:sp>
        <p:nvSpPr>
          <p:cNvPr id="12" name="text-60-282">
            <a:extLst xmlns:a="http://schemas.openxmlformats.org/drawingml/2006/main">
              <a:ext uri="{FF2B5EF4-FFF2-40B4-BE49-F238E27FC236}">
                <a16:creationId xmlns:a16="http://schemas.microsoft.com/office/drawing/2014/main" id="{4BCFE190-18B7-4A6D-9627-19367E06B4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利用者</a:t>
            </a:r>
          </a:p>
        </p:txBody>
      </p:sp>
      <p:sp>
        <p:nvSpPr>
          <p:cNvPr id="13" name="text-58-370">
            <a:extLst xmlns:a="http://schemas.openxmlformats.org/drawingml/2006/main">
              <a:ext uri="{FF2B5EF4-FFF2-40B4-BE49-F238E27FC236}">
                <a16:creationId xmlns:a16="http://schemas.microsoft.com/office/drawing/2014/main" id="{04EA7291-2E58-40CD-8FC5-A4EC39D6CA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Web / Mobile / API</a:t>
            </a:r>
          </a:p>
        </p:txBody>
      </p:sp>
      <p:sp>
        <p:nvSpPr>
          <p:cNvPr id="14" name="box-292-250">
            <a:extLst xmlns:a="http://schemas.openxmlformats.org/drawingml/2006/main">
              <a:ext uri="{FF2B5EF4-FFF2-40B4-BE49-F238E27FC236}">
                <a16:creationId xmlns:a16="http://schemas.microsoft.com/office/drawing/2014/main" id="{BE18FBC5-C6A0-4309-9DC7-F9F7A2BDA0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2F2F2"/>
          </a:solidFill>
          <a:ln xmlns:a="http://schemas.openxmlformats.org/drawingml/2006/main" w="9525">
            <a:solidFill>
              <a:srgbClr val="F48120"/>
            </a:solidFill>
            <a:prstDash val="solid"/>
          </a:ln>
        </p:spPr>
      </p:sp>
      <p:sp>
        <p:nvSpPr>
          <p:cNvPr id="15" name="box-292-250">
            <a:extLst xmlns:a="http://schemas.openxmlformats.org/drawingml/2006/main">
              <a:ext uri="{FF2B5EF4-FFF2-40B4-BE49-F238E27FC236}">
                <a16:creationId xmlns:a16="http://schemas.microsoft.com/office/drawing/2014/main" id="{CFD207B3-AADF-4E0C-B675-654B011C82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8120"/>
          </a:solidFill>
          <a:ln xmlns:a="http://schemas.openxmlformats.org/drawingml/2006/main" w="0">
            <a:solidFill>
              <a:srgbClr val="F48120"/>
            </a:solidFill>
            <a:prstDash val="solid"/>
          </a:ln>
        </p:spPr>
      </p:sp>
      <p:sp>
        <p:nvSpPr>
          <p:cNvPr id="16" name="text-310-282">
            <a:extLst xmlns:a="http://schemas.openxmlformats.org/drawingml/2006/main">
              <a:ext uri="{FF2B5EF4-FFF2-40B4-BE49-F238E27FC236}">
                <a16:creationId xmlns:a16="http://schemas.microsoft.com/office/drawing/2014/main" id="{5D87B8BC-1BAF-47A3-BC01-0100CC8C6C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Edge</a:t>
            </a:r>
          </a:p>
        </p:txBody>
      </p:sp>
      <p:sp>
        <p:nvSpPr>
          <p:cNvPr id="17" name="text-308-370">
            <a:extLst xmlns:a="http://schemas.openxmlformats.org/drawingml/2006/main">
              <a:ext uri="{FF2B5EF4-FFF2-40B4-BE49-F238E27FC236}">
                <a16:creationId xmlns:a16="http://schemas.microsoft.com/office/drawing/2014/main" id="{7F62759D-6C18-493D-8E9B-1E9E9D08D6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3370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CDN / WAF / Cache</a:t>
            </a:r>
          </a:p>
        </p:txBody>
      </p:sp>
      <p:sp>
        <p:nvSpPr>
          <p:cNvPr id="18" name="box-542-250">
            <a:extLst xmlns:a="http://schemas.openxmlformats.org/drawingml/2006/main">
              <a:ext uri="{FF2B5EF4-FFF2-40B4-BE49-F238E27FC236}">
                <a16:creationId xmlns:a16="http://schemas.microsoft.com/office/drawing/2014/main" id="{4821754A-D6AF-4C84-9F6F-C4BF97EB8C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2F2F2"/>
          </a:solidFill>
          <a:ln xmlns:a="http://schemas.openxmlformats.org/drawingml/2006/main" w="9525">
            <a:solidFill>
              <a:srgbClr val="F48120"/>
            </a:solidFill>
            <a:prstDash val="solid"/>
          </a:ln>
        </p:spPr>
      </p:sp>
      <p:sp>
        <p:nvSpPr>
          <p:cNvPr id="19" name="box-542-250">
            <a:extLst xmlns:a="http://schemas.openxmlformats.org/drawingml/2006/main">
              <a:ext uri="{FF2B5EF4-FFF2-40B4-BE49-F238E27FC236}">
                <a16:creationId xmlns:a16="http://schemas.microsoft.com/office/drawing/2014/main" id="{D1EEB2A6-40E5-4925-A28E-717F80CF2B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8120"/>
          </a:solidFill>
          <a:ln xmlns:a="http://schemas.openxmlformats.org/drawingml/2006/main" w="0">
            <a:solidFill>
              <a:srgbClr val="F48120"/>
            </a:solidFill>
            <a:prstDash val="solid"/>
          </a:ln>
        </p:spPr>
      </p:sp>
      <p:sp>
        <p:nvSpPr>
          <p:cNvPr id="20" name="text-560-282">
            <a:extLst xmlns:a="http://schemas.openxmlformats.org/drawingml/2006/main">
              <a:ext uri="{FF2B5EF4-FFF2-40B4-BE49-F238E27FC236}">
                <a16:creationId xmlns:a16="http://schemas.microsoft.com/office/drawing/2014/main" id="{F7B1626B-9B15-47F3-A648-6FA973107D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Workers</a:t>
            </a:r>
          </a:p>
        </p:txBody>
      </p:sp>
      <p:sp>
        <p:nvSpPr>
          <p:cNvPr id="21" name="text-558-370">
            <a:extLst xmlns:a="http://schemas.openxmlformats.org/drawingml/2006/main">
              <a:ext uri="{FF2B5EF4-FFF2-40B4-BE49-F238E27FC236}">
                <a16:creationId xmlns:a16="http://schemas.microsoft.com/office/drawing/2014/main" id="{29CA4CE5-05D5-4FF9-B9A5-8FCA69674D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495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V8 isolate
Global compute</a:t>
            </a:r>
          </a:p>
        </p:txBody>
      </p:sp>
      <p:sp>
        <p:nvSpPr>
          <p:cNvPr id="22" name="box-792-250">
            <a:extLst xmlns:a="http://schemas.openxmlformats.org/drawingml/2006/main">
              <a:ext uri="{FF2B5EF4-FFF2-40B4-BE49-F238E27FC236}">
                <a16:creationId xmlns:a16="http://schemas.microsoft.com/office/drawing/2014/main" id="{99B2A1A4-411C-4D0D-9DC8-8A259AC604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2F2F2"/>
          </a:solidFill>
          <a:ln xmlns:a="http://schemas.openxmlformats.org/drawingml/2006/main" w="9525">
            <a:solidFill>
              <a:srgbClr val="F48120"/>
            </a:solidFill>
            <a:prstDash val="solid"/>
          </a:ln>
        </p:spPr>
      </p:sp>
      <p:sp>
        <p:nvSpPr>
          <p:cNvPr id="23" name="box-792-250">
            <a:extLst xmlns:a="http://schemas.openxmlformats.org/drawingml/2006/main">
              <a:ext uri="{FF2B5EF4-FFF2-40B4-BE49-F238E27FC236}">
                <a16:creationId xmlns:a16="http://schemas.microsoft.com/office/drawing/2014/main" id="{3E72459C-F2B7-449D-8687-7B75D17A2F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8120"/>
          </a:solidFill>
          <a:ln xmlns:a="http://schemas.openxmlformats.org/drawingml/2006/main" w="0">
            <a:solidFill>
              <a:srgbClr val="F48120"/>
            </a:solidFill>
            <a:prstDash val="solid"/>
          </a:ln>
        </p:spPr>
      </p:sp>
      <p:sp>
        <p:nvSpPr>
          <p:cNvPr id="24" name="text-810-282">
            <a:extLst xmlns:a="http://schemas.openxmlformats.org/drawingml/2006/main">
              <a:ext uri="{FF2B5EF4-FFF2-40B4-BE49-F238E27FC236}">
                <a16:creationId xmlns:a16="http://schemas.microsoft.com/office/drawing/2014/main" id="{EB4F8A50-6E72-4C3B-B2E0-A82ADA1C41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Data</a:t>
            </a:r>
          </a:p>
        </p:txBody>
      </p:sp>
      <p:sp>
        <p:nvSpPr>
          <p:cNvPr id="25" name="text-808-370">
            <a:extLst xmlns:a="http://schemas.openxmlformats.org/drawingml/2006/main">
              <a:ext uri="{FF2B5EF4-FFF2-40B4-BE49-F238E27FC236}">
                <a16:creationId xmlns:a16="http://schemas.microsoft.com/office/drawing/2014/main" id="{CC9B34E4-384C-4064-839A-B1B0BE79B0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D1 / KV / DO / Queues</a:t>
            </a:r>
          </a:p>
        </p:txBody>
      </p:sp>
      <p:sp>
        <p:nvSpPr>
          <p:cNvPr id="26" name="box-1042-250">
            <a:extLst xmlns:a="http://schemas.openxmlformats.org/drawingml/2006/main">
              <a:ext uri="{FF2B5EF4-FFF2-40B4-BE49-F238E27FC236}">
                <a16:creationId xmlns:a16="http://schemas.microsoft.com/office/drawing/2014/main" id="{C497BE86-C48C-4233-BBEE-EA4C5A3040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2505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2F2F2"/>
          </a:solidFill>
          <a:ln xmlns:a="http://schemas.openxmlformats.org/drawingml/2006/main" w="9525">
            <a:solidFill>
              <a:srgbClr val="F48120"/>
            </a:solidFill>
            <a:prstDash val="solid"/>
          </a:ln>
        </p:spPr>
      </p:sp>
      <p:sp>
        <p:nvSpPr>
          <p:cNvPr id="27" name="box-1042-250">
            <a:extLst xmlns:a="http://schemas.openxmlformats.org/drawingml/2006/main">
              <a:ext uri="{FF2B5EF4-FFF2-40B4-BE49-F238E27FC236}">
                <a16:creationId xmlns:a16="http://schemas.microsoft.com/office/drawing/2014/main" id="{BC4BCCCA-D8F8-45AE-94EE-5533CD72AC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2505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8120"/>
          </a:solidFill>
          <a:ln xmlns:a="http://schemas.openxmlformats.org/drawingml/2006/main" w="0">
            <a:solidFill>
              <a:srgbClr val="F48120"/>
            </a:solidFill>
            <a:prstDash val="solid"/>
          </a:ln>
        </p:spPr>
      </p:sp>
      <p:sp>
        <p:nvSpPr>
          <p:cNvPr id="28" name="text-1060-282">
            <a:extLst xmlns:a="http://schemas.openxmlformats.org/drawingml/2006/main">
              <a:ext uri="{FF2B5EF4-FFF2-40B4-BE49-F238E27FC236}">
                <a16:creationId xmlns:a16="http://schemas.microsoft.com/office/drawing/2014/main" id="{70360F73-5048-46D2-8787-32D4CDA2CA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Objects / AI</a:t>
            </a:r>
          </a:p>
        </p:txBody>
      </p:sp>
      <p:sp>
        <p:nvSpPr>
          <p:cNvPr id="29" name="text-1058-370">
            <a:extLst xmlns:a="http://schemas.openxmlformats.org/drawingml/2006/main">
              <a:ext uri="{FF2B5EF4-FFF2-40B4-BE49-F238E27FC236}">
                <a16:creationId xmlns:a16="http://schemas.microsoft.com/office/drawing/2014/main" id="{1296FC7D-75A0-44BE-8ACF-209DB97B7E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R2 / Vectorize / Workers AI</a:t>
            </a:r>
          </a:p>
        </p:txBody>
      </p:sp>
    </p:spTree>
    <p:extLst>
      <p:ext uri="{BB962C8B-B14F-4D97-AF65-F5344CB8AC3E}">
        <p14:creationId xmlns:p14="http://schemas.microsoft.com/office/powerpoint/2010/main" val="226919203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30" name="title-6">
            <a:extLst xmlns:a="http://schemas.openxmlformats.org/drawingml/2006/main">
              <a:ext uri="{FF2B5EF4-FFF2-40B4-BE49-F238E27FC236}">
                <a16:creationId xmlns:a16="http://schemas.microsoft.com/office/drawing/2014/main" id="{5E72AD8D-1606-4D33-8879-68260808A0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Vercel＋Supabaseは“画面と業務データを分業”</a:t>
            </a:r>
          </a:p>
        </p:txBody>
      </p:sp>
      <p:cxnSp>
        <p:nvCxnSpPr>
          <p:cNvPr id="33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1137DF9E-8896-4808-B614-949B41B3D8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05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3C67D5CA-BBD1-49F5-B255-9CE83FF495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Vercel Delivery Network / Functions / Supabase Docs</a:t>
            </a:r>
          </a:p>
        </p:txBody>
      </p:sp>
      <p:sp>
        <p:nvSpPr>
          <p:cNvPr id="5" name="text-42-122">
            <a:extLst xmlns:a="http://schemas.openxmlformats.org/drawingml/2006/main">
              <a:ext uri="{FF2B5EF4-FFF2-40B4-BE49-F238E27FC236}">
                <a16:creationId xmlns:a16="http://schemas.microsoft.com/office/drawing/2014/main" id="{284409EB-8982-42B8-9D8E-2478403412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62050"/>
            <a:ext cx="11391900" cy="723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Vercelはフロント・関数・配信、SupabaseはPostgres中心のバックエンド。役割が明確で、Web業務アプリの標準形に乗せやすい。</a:t>
            </a:r>
          </a:p>
        </p:txBody>
      </p:sp>
      <p:sp>
        <p:nvSpPr>
          <p:cNvPr id="6" name="text-252-330">
            <a:extLst xmlns:a="http://schemas.openxmlformats.org/drawingml/2006/main">
              <a:ext uri="{FF2B5EF4-FFF2-40B4-BE49-F238E27FC236}">
                <a16:creationId xmlns:a16="http://schemas.microsoft.com/office/drawing/2014/main" id="{C6D8B00F-00F0-46C5-8694-46B13F899C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7" name="text-502-330">
            <a:extLst xmlns:a="http://schemas.openxmlformats.org/drawingml/2006/main">
              <a:ext uri="{FF2B5EF4-FFF2-40B4-BE49-F238E27FC236}">
                <a16:creationId xmlns:a16="http://schemas.microsoft.com/office/drawing/2014/main" id="{C8198B34-FE02-461B-91C9-8A1731D79C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8" name="text-752-330">
            <a:extLst xmlns:a="http://schemas.openxmlformats.org/drawingml/2006/main">
              <a:ext uri="{FF2B5EF4-FFF2-40B4-BE49-F238E27FC236}">
                <a16:creationId xmlns:a16="http://schemas.microsoft.com/office/drawing/2014/main" id="{B84BA924-3455-4509-934F-CA46A31E62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6280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9" name="text-1002-330">
            <a:extLst xmlns:a="http://schemas.openxmlformats.org/drawingml/2006/main">
              <a:ext uri="{FF2B5EF4-FFF2-40B4-BE49-F238E27FC236}">
                <a16:creationId xmlns:a16="http://schemas.microsoft.com/office/drawing/2014/main" id="{9668E525-9543-4424-99AC-647B1BC553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10" name="box-42-250">
            <a:extLst xmlns:a="http://schemas.openxmlformats.org/drawingml/2006/main">
              <a:ext uri="{FF2B5EF4-FFF2-40B4-BE49-F238E27FC236}">
                <a16:creationId xmlns:a16="http://schemas.microsoft.com/office/drawing/2014/main" id="{D59DEC93-D89B-40FF-984A-252E791AAF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2F2F2"/>
          </a:solidFill>
          <a:ln xmlns:a="http://schemas.openxmlformats.org/drawingml/2006/main" w="9525">
            <a:solidFill>
              <a:srgbClr val="000000"/>
            </a:solidFill>
            <a:prstDash val="solid"/>
          </a:ln>
        </p:spPr>
      </p:sp>
      <p:sp>
        <p:nvSpPr>
          <p:cNvPr id="11" name="box-42-250">
            <a:extLst xmlns:a="http://schemas.openxmlformats.org/drawingml/2006/main">
              <a:ext uri="{FF2B5EF4-FFF2-40B4-BE49-F238E27FC236}">
                <a16:creationId xmlns:a16="http://schemas.microsoft.com/office/drawing/2014/main" id="{74250018-BEFD-4E4E-AAF5-20A635024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/>
          </a:solidFill>
          <a:ln xmlns:a="http://schemas.openxmlformats.org/drawingml/2006/main" w="0">
            <a:solidFill>
              <a:srgbClr val="000000"/>
            </a:solidFill>
            <a:prstDash val="solid"/>
          </a:ln>
        </p:spPr>
      </p:sp>
      <p:sp>
        <p:nvSpPr>
          <p:cNvPr id="12" name="text-60-282">
            <a:extLst xmlns:a="http://schemas.openxmlformats.org/drawingml/2006/main">
              <a:ext uri="{FF2B5EF4-FFF2-40B4-BE49-F238E27FC236}">
                <a16:creationId xmlns:a16="http://schemas.microsoft.com/office/drawing/2014/main" id="{C8ADB4BB-45CA-44C7-91AC-B61814ABCB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利用者</a:t>
            </a:r>
          </a:p>
        </p:txBody>
      </p:sp>
      <p:sp>
        <p:nvSpPr>
          <p:cNvPr id="13" name="text-58-370">
            <a:extLst xmlns:a="http://schemas.openxmlformats.org/drawingml/2006/main">
              <a:ext uri="{FF2B5EF4-FFF2-40B4-BE49-F238E27FC236}">
                <a16:creationId xmlns:a16="http://schemas.microsoft.com/office/drawing/2014/main" id="{C07992FC-1DC7-4887-900A-946CCA5A0F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Web / Mobile / API</a:t>
            </a:r>
          </a:p>
        </p:txBody>
      </p:sp>
      <p:sp>
        <p:nvSpPr>
          <p:cNvPr id="14" name="box-292-250">
            <a:extLst xmlns:a="http://schemas.openxmlformats.org/drawingml/2006/main">
              <a:ext uri="{FF2B5EF4-FFF2-40B4-BE49-F238E27FC236}">
                <a16:creationId xmlns:a16="http://schemas.microsoft.com/office/drawing/2014/main" id="{8DE4A36A-93A8-4630-9840-769514FF29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2F2F2"/>
          </a:solidFill>
          <a:ln xmlns:a="http://schemas.openxmlformats.org/drawingml/2006/main" w="9525">
            <a:solidFill>
              <a:srgbClr val="000000"/>
            </a:solidFill>
            <a:prstDash val="solid"/>
          </a:ln>
        </p:spPr>
      </p:sp>
      <p:sp>
        <p:nvSpPr>
          <p:cNvPr id="15" name="box-292-250">
            <a:extLst xmlns:a="http://schemas.openxmlformats.org/drawingml/2006/main">
              <a:ext uri="{FF2B5EF4-FFF2-40B4-BE49-F238E27FC236}">
                <a16:creationId xmlns:a16="http://schemas.microsoft.com/office/drawing/2014/main" id="{9186C69F-AAEA-4693-BC22-53B04DDD5F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/>
          </a:solidFill>
          <a:ln xmlns:a="http://schemas.openxmlformats.org/drawingml/2006/main" w="0">
            <a:solidFill>
              <a:srgbClr val="000000"/>
            </a:solidFill>
            <a:prstDash val="solid"/>
          </a:ln>
        </p:spPr>
      </p:sp>
      <p:sp>
        <p:nvSpPr>
          <p:cNvPr id="16" name="text-310-282">
            <a:extLst xmlns:a="http://schemas.openxmlformats.org/drawingml/2006/main">
              <a:ext uri="{FF2B5EF4-FFF2-40B4-BE49-F238E27FC236}">
                <a16:creationId xmlns:a16="http://schemas.microsoft.com/office/drawing/2014/main" id="{BD17DEFA-1E85-4076-B188-48C52E5587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Vercel CDN</a:t>
            </a:r>
          </a:p>
        </p:txBody>
      </p:sp>
      <p:sp>
        <p:nvSpPr>
          <p:cNvPr id="17" name="text-308-370">
            <a:extLst xmlns:a="http://schemas.openxmlformats.org/drawingml/2006/main">
              <a:ext uri="{FF2B5EF4-FFF2-40B4-BE49-F238E27FC236}">
                <a16:creationId xmlns:a16="http://schemas.microsoft.com/office/drawing/2014/main" id="{6AABCADC-8FB8-424C-BAA2-BFA931C569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3370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Static / ISR / WAF</a:t>
            </a:r>
          </a:p>
        </p:txBody>
      </p:sp>
      <p:sp>
        <p:nvSpPr>
          <p:cNvPr id="18" name="box-542-250">
            <a:extLst xmlns:a="http://schemas.openxmlformats.org/drawingml/2006/main">
              <a:ext uri="{FF2B5EF4-FFF2-40B4-BE49-F238E27FC236}">
                <a16:creationId xmlns:a16="http://schemas.microsoft.com/office/drawing/2014/main" id="{AF5D9CA6-77CC-4A2B-852A-CA292EC4B4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2F2F2"/>
          </a:solidFill>
          <a:ln xmlns:a="http://schemas.openxmlformats.org/drawingml/2006/main" w="9525">
            <a:solidFill>
              <a:srgbClr val="000000"/>
            </a:solidFill>
            <a:prstDash val="solid"/>
          </a:ln>
        </p:spPr>
      </p:sp>
      <p:sp>
        <p:nvSpPr>
          <p:cNvPr id="19" name="box-542-250">
            <a:extLst xmlns:a="http://schemas.openxmlformats.org/drawingml/2006/main">
              <a:ext uri="{FF2B5EF4-FFF2-40B4-BE49-F238E27FC236}">
                <a16:creationId xmlns:a16="http://schemas.microsoft.com/office/drawing/2014/main" id="{11E67237-E31C-4728-90CF-6F5D5DB0C5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/>
          </a:solidFill>
          <a:ln xmlns:a="http://schemas.openxmlformats.org/drawingml/2006/main" w="0">
            <a:solidFill>
              <a:srgbClr val="000000"/>
            </a:solidFill>
            <a:prstDash val="solid"/>
          </a:ln>
        </p:spPr>
      </p:sp>
      <p:sp>
        <p:nvSpPr>
          <p:cNvPr id="20" name="text-560-282">
            <a:extLst xmlns:a="http://schemas.openxmlformats.org/drawingml/2006/main">
              <a:ext uri="{FF2B5EF4-FFF2-40B4-BE49-F238E27FC236}">
                <a16:creationId xmlns:a16="http://schemas.microsoft.com/office/drawing/2014/main" id="{FF8574A6-0350-46F6-AE49-9CD4D65D93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Functions</a:t>
            </a:r>
          </a:p>
        </p:txBody>
      </p:sp>
      <p:sp>
        <p:nvSpPr>
          <p:cNvPr id="21" name="text-558-370">
            <a:extLst xmlns:a="http://schemas.openxmlformats.org/drawingml/2006/main">
              <a:ext uri="{FF2B5EF4-FFF2-40B4-BE49-F238E27FC236}">
                <a16:creationId xmlns:a16="http://schemas.microsoft.com/office/drawing/2014/main" id="{34ABB739-16BB-4183-835E-B30F6F12C3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495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Fluid compute
Node / Python etc.</a:t>
            </a:r>
          </a:p>
        </p:txBody>
      </p:sp>
      <p:sp>
        <p:nvSpPr>
          <p:cNvPr id="22" name="box-792-250">
            <a:extLst xmlns:a="http://schemas.openxmlformats.org/drawingml/2006/main">
              <a:ext uri="{FF2B5EF4-FFF2-40B4-BE49-F238E27FC236}">
                <a16:creationId xmlns:a16="http://schemas.microsoft.com/office/drawing/2014/main" id="{F1326C34-8029-491B-817A-B953C7E167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EAFBF3"/>
          </a:solidFill>
          <a:ln xmlns:a="http://schemas.openxmlformats.org/drawingml/2006/main" w="9525">
            <a:solidFill>
              <a:srgbClr val="3ECF8E"/>
            </a:solidFill>
            <a:prstDash val="solid"/>
          </a:ln>
        </p:spPr>
      </p:sp>
      <p:sp>
        <p:nvSpPr>
          <p:cNvPr id="23" name="box-792-250">
            <a:extLst xmlns:a="http://schemas.openxmlformats.org/drawingml/2006/main">
              <a:ext uri="{FF2B5EF4-FFF2-40B4-BE49-F238E27FC236}">
                <a16:creationId xmlns:a16="http://schemas.microsoft.com/office/drawing/2014/main" id="{2ABFB48D-7498-4052-BC3C-2704DBEF66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ECF8E"/>
          </a:solidFill>
          <a:ln xmlns:a="http://schemas.openxmlformats.org/drawingml/2006/main" w="0">
            <a:solidFill>
              <a:srgbClr val="3ECF8E"/>
            </a:solidFill>
            <a:prstDash val="solid"/>
          </a:ln>
        </p:spPr>
      </p:sp>
      <p:sp>
        <p:nvSpPr>
          <p:cNvPr id="24" name="text-810-282">
            <a:extLst xmlns:a="http://schemas.openxmlformats.org/drawingml/2006/main">
              <a:ext uri="{FF2B5EF4-FFF2-40B4-BE49-F238E27FC236}">
                <a16:creationId xmlns:a16="http://schemas.microsoft.com/office/drawing/2014/main" id="{C5BF160E-0DC9-463A-A6D9-CC4AEC2B45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Supabase</a:t>
            </a:r>
          </a:p>
        </p:txBody>
      </p:sp>
      <p:sp>
        <p:nvSpPr>
          <p:cNvPr id="25" name="text-808-370">
            <a:extLst xmlns:a="http://schemas.openxmlformats.org/drawingml/2006/main">
              <a:ext uri="{FF2B5EF4-FFF2-40B4-BE49-F238E27FC236}">
                <a16:creationId xmlns:a16="http://schemas.microsoft.com/office/drawing/2014/main" id="{F24D5E70-CC5C-412E-9E91-FF93F4FD0C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Postgres / Auth / RLS / Realtime</a:t>
            </a:r>
          </a:p>
        </p:txBody>
      </p:sp>
      <p:sp>
        <p:nvSpPr>
          <p:cNvPr id="26" name="box-1042-250">
            <a:extLst xmlns:a="http://schemas.openxmlformats.org/drawingml/2006/main">
              <a:ext uri="{FF2B5EF4-FFF2-40B4-BE49-F238E27FC236}">
                <a16:creationId xmlns:a16="http://schemas.microsoft.com/office/drawing/2014/main" id="{2E302E7D-C0FB-48C6-B9F5-D60091DC53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2505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2F2F2"/>
          </a:solidFill>
          <a:ln xmlns:a="http://schemas.openxmlformats.org/drawingml/2006/main" w="9525">
            <a:solidFill>
              <a:srgbClr val="3ECF8E"/>
            </a:solidFill>
            <a:prstDash val="solid"/>
          </a:ln>
        </p:spPr>
      </p:sp>
      <p:sp>
        <p:nvSpPr>
          <p:cNvPr id="27" name="box-1042-250">
            <a:extLst xmlns:a="http://schemas.openxmlformats.org/drawingml/2006/main">
              <a:ext uri="{FF2B5EF4-FFF2-40B4-BE49-F238E27FC236}">
                <a16:creationId xmlns:a16="http://schemas.microsoft.com/office/drawing/2014/main" id="{F7087519-B34D-4845-936C-BC1E472EE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2505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ECF8E"/>
          </a:solidFill>
          <a:ln xmlns:a="http://schemas.openxmlformats.org/drawingml/2006/main" w="0">
            <a:solidFill>
              <a:srgbClr val="3ECF8E"/>
            </a:solidFill>
            <a:prstDash val="solid"/>
          </a:ln>
        </p:spPr>
      </p:sp>
      <p:sp>
        <p:nvSpPr>
          <p:cNvPr id="28" name="text-1060-282">
            <a:extLst xmlns:a="http://schemas.openxmlformats.org/drawingml/2006/main">
              <a:ext uri="{FF2B5EF4-FFF2-40B4-BE49-F238E27FC236}">
                <a16:creationId xmlns:a16="http://schemas.microsoft.com/office/drawing/2014/main" id="{7CFAA82E-74D3-4D89-B7F4-EC6A253934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Storage / AI</a:t>
            </a:r>
          </a:p>
        </p:txBody>
      </p:sp>
      <p:sp>
        <p:nvSpPr>
          <p:cNvPr id="29" name="text-1058-370">
            <a:extLst xmlns:a="http://schemas.openxmlformats.org/drawingml/2006/main">
              <a:ext uri="{FF2B5EF4-FFF2-40B4-BE49-F238E27FC236}">
                <a16:creationId xmlns:a16="http://schemas.microsoft.com/office/drawing/2014/main" id="{1512F2C7-0B41-4C92-B7CA-904E6252BB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Storage CDN / pgvector</a:t>
            </a:r>
          </a:p>
        </p:txBody>
      </p:sp>
    </p:spTree>
    <p:extLst>
      <p:ext uri="{BB962C8B-B14F-4D97-AF65-F5344CB8AC3E}">
        <p14:creationId xmlns:p14="http://schemas.microsoft.com/office/powerpoint/2010/main" val="230446978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30" name="title-7">
            <a:extLst xmlns:a="http://schemas.openxmlformats.org/drawingml/2006/main">
              <a:ext uri="{FF2B5EF4-FFF2-40B4-BE49-F238E27FC236}">
                <a16:creationId xmlns:a16="http://schemas.microsoft.com/office/drawing/2014/main" id="{C3D73D8E-C92A-4DE6-8A80-E7AD3818A7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Sitesは“制作から公開までをChatGPTが包む”</a:t>
            </a:r>
          </a:p>
        </p:txBody>
      </p:sp>
      <p:cxnSp>
        <p:nvCxnSpPr>
          <p:cNvPr id="33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D7D81F2B-DA28-476C-BD0D-4CFB6BAB8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06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19E58122-F42A-4874-94C4-3307B54F42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Codex Manual: Sites / Sites plugin 0.1.30</a:t>
            </a:r>
          </a:p>
        </p:txBody>
      </p:sp>
      <p:sp>
        <p:nvSpPr>
          <p:cNvPr id="5" name="text-42-122">
            <a:extLst xmlns:a="http://schemas.openxmlformats.org/drawingml/2006/main">
              <a:ext uri="{FF2B5EF4-FFF2-40B4-BE49-F238E27FC236}">
                <a16:creationId xmlns:a16="http://schemas.microsoft.com/office/drawing/2014/main" id="{16FDDFD6-3E86-4CA2-8D04-7161898E82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62050"/>
            <a:ext cx="11391900" cy="723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利用者は成果物と共有先に集中し、実リソース・デプロイ配線・認証の多くをSitesが管理する。制御面の簡単さと引き換えに透明性は下がる。</a:t>
            </a:r>
          </a:p>
        </p:txBody>
      </p:sp>
      <p:sp>
        <p:nvSpPr>
          <p:cNvPr id="6" name="text-252-330">
            <a:extLst xmlns:a="http://schemas.openxmlformats.org/drawingml/2006/main">
              <a:ext uri="{FF2B5EF4-FFF2-40B4-BE49-F238E27FC236}">
                <a16:creationId xmlns:a16="http://schemas.microsoft.com/office/drawing/2014/main" id="{1029E971-7E4E-4D5D-8834-D2DD4C02CD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7" name="text-502-330">
            <a:extLst xmlns:a="http://schemas.openxmlformats.org/drawingml/2006/main">
              <a:ext uri="{FF2B5EF4-FFF2-40B4-BE49-F238E27FC236}">
                <a16:creationId xmlns:a16="http://schemas.microsoft.com/office/drawing/2014/main" id="{F7331531-2281-4952-8B77-B0CDA20B1A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8" name="text-752-330">
            <a:extLst xmlns:a="http://schemas.openxmlformats.org/drawingml/2006/main">
              <a:ext uri="{FF2B5EF4-FFF2-40B4-BE49-F238E27FC236}">
                <a16:creationId xmlns:a16="http://schemas.microsoft.com/office/drawing/2014/main" id="{32648649-F6E2-4EF9-91CC-76B0E55BF9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6280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9" name="text-1002-330">
            <a:extLst xmlns:a="http://schemas.openxmlformats.org/drawingml/2006/main">
              <a:ext uri="{FF2B5EF4-FFF2-40B4-BE49-F238E27FC236}">
                <a16:creationId xmlns:a16="http://schemas.microsoft.com/office/drawing/2014/main" id="{10A80674-9FC7-4223-9FB4-E8E80ED5D9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3143250"/>
            <a:ext cx="381000" cy="476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 b="0">
                <a:solidFill>
                  <a:srgbClr val="C6CBD2"/>
                </a:solidFill>
                <a:latin typeface="Yu Gothic UI"/>
                <a:ea typeface="Yu Gothic UI"/>
                <a:cs typeface="Yu Gothic UI"/>
              </a:defRPr>
            </a:pPr>
            <a:r>
              <a:t>→</a:t>
            </a:r>
          </a:p>
        </p:txBody>
      </p:sp>
      <p:sp>
        <p:nvSpPr>
          <p:cNvPr id="10" name="box-42-250">
            <a:extLst xmlns:a="http://schemas.openxmlformats.org/drawingml/2006/main">
              <a:ext uri="{FF2B5EF4-FFF2-40B4-BE49-F238E27FC236}">
                <a16:creationId xmlns:a16="http://schemas.microsoft.com/office/drawing/2014/main" id="{4F216817-C98C-4044-B474-E2F20EA67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EAF4FF"/>
          </a:solidFill>
          <a:ln xmlns:a="http://schemas.openxmlformats.org/drawingml/2006/main" w="9525">
            <a:solidFill>
              <a:srgbClr val="3D8DFF"/>
            </a:solidFill>
            <a:prstDash val="solid"/>
          </a:ln>
        </p:spPr>
      </p:sp>
      <p:sp>
        <p:nvSpPr>
          <p:cNvPr id="11" name="box-42-250">
            <a:extLst xmlns:a="http://schemas.openxmlformats.org/drawingml/2006/main">
              <a:ext uri="{FF2B5EF4-FFF2-40B4-BE49-F238E27FC236}">
                <a16:creationId xmlns:a16="http://schemas.microsoft.com/office/drawing/2014/main" id="{15F15667-23C4-4A5A-AE41-8101F71701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12" name="text-60-282">
            <a:extLst xmlns:a="http://schemas.openxmlformats.org/drawingml/2006/main">
              <a:ext uri="{FF2B5EF4-FFF2-40B4-BE49-F238E27FC236}">
                <a16:creationId xmlns:a16="http://schemas.microsoft.com/office/drawing/2014/main" id="{F8F29009-C1DE-4D6E-997C-C0A338207D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依頼</a:t>
            </a:r>
          </a:p>
        </p:txBody>
      </p:sp>
      <p:sp>
        <p:nvSpPr>
          <p:cNvPr id="13" name="text-58-370">
            <a:extLst xmlns:a="http://schemas.openxmlformats.org/drawingml/2006/main">
              <a:ext uri="{FF2B5EF4-FFF2-40B4-BE49-F238E27FC236}">
                <a16:creationId xmlns:a16="http://schemas.microsoft.com/office/drawing/2014/main" id="{2D7E1008-09CD-45C3-9BE4-360C4AF763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Prompt / Files / Local project</a:t>
            </a:r>
          </a:p>
        </p:txBody>
      </p:sp>
      <p:sp>
        <p:nvSpPr>
          <p:cNvPr id="14" name="box-292-250">
            <a:extLst xmlns:a="http://schemas.openxmlformats.org/drawingml/2006/main">
              <a:ext uri="{FF2B5EF4-FFF2-40B4-BE49-F238E27FC236}">
                <a16:creationId xmlns:a16="http://schemas.microsoft.com/office/drawing/2014/main" id="{EFF7C8CB-3913-4C67-9F93-E164D383DF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2F2F2"/>
          </a:solidFill>
          <a:ln xmlns:a="http://schemas.openxmlformats.org/drawingml/2006/main" w="9525">
            <a:solidFill>
              <a:srgbClr val="3D8DFF"/>
            </a:solidFill>
            <a:prstDash val="solid"/>
          </a:ln>
        </p:spPr>
      </p:sp>
      <p:sp>
        <p:nvSpPr>
          <p:cNvPr id="15" name="box-292-250">
            <a:extLst xmlns:a="http://schemas.openxmlformats.org/drawingml/2006/main">
              <a:ext uri="{FF2B5EF4-FFF2-40B4-BE49-F238E27FC236}">
                <a16:creationId xmlns:a16="http://schemas.microsoft.com/office/drawing/2014/main" id="{F9D192BE-75BD-4EC1-ABA6-90E9A8064F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130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16" name="text-310-282">
            <a:extLst xmlns:a="http://schemas.openxmlformats.org/drawingml/2006/main">
              <a:ext uri="{FF2B5EF4-FFF2-40B4-BE49-F238E27FC236}">
                <a16:creationId xmlns:a16="http://schemas.microsoft.com/office/drawing/2014/main" id="{8CCB66C0-DD11-42AB-9C0A-F884659FA0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ChatGPT</a:t>
            </a:r>
          </a:p>
        </p:txBody>
      </p:sp>
      <p:sp>
        <p:nvSpPr>
          <p:cNvPr id="17" name="text-308-370">
            <a:extLst xmlns:a="http://schemas.openxmlformats.org/drawingml/2006/main">
              <a:ext uri="{FF2B5EF4-FFF2-40B4-BE49-F238E27FC236}">
                <a16:creationId xmlns:a16="http://schemas.microsoft.com/office/drawing/2014/main" id="{7326F722-9118-4307-A008-B75262E793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3370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Build / Refine / Review</a:t>
            </a:r>
          </a:p>
        </p:txBody>
      </p:sp>
      <p:sp>
        <p:nvSpPr>
          <p:cNvPr id="18" name="box-542-250">
            <a:extLst xmlns:a="http://schemas.openxmlformats.org/drawingml/2006/main">
              <a:ext uri="{FF2B5EF4-FFF2-40B4-BE49-F238E27FC236}">
                <a16:creationId xmlns:a16="http://schemas.microsoft.com/office/drawing/2014/main" id="{1BA022DC-D27F-4E2A-8782-7EFDDF9484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2F2F2"/>
          </a:solidFill>
          <a:ln xmlns:a="http://schemas.openxmlformats.org/drawingml/2006/main" w="9525">
            <a:solidFill>
              <a:srgbClr val="3D8DFF"/>
            </a:solidFill>
            <a:prstDash val="solid"/>
          </a:ln>
        </p:spPr>
      </p:sp>
      <p:sp>
        <p:nvSpPr>
          <p:cNvPr id="19" name="box-542-250">
            <a:extLst xmlns:a="http://schemas.openxmlformats.org/drawingml/2006/main">
              <a:ext uri="{FF2B5EF4-FFF2-40B4-BE49-F238E27FC236}">
                <a16:creationId xmlns:a16="http://schemas.microsoft.com/office/drawing/2014/main" id="{EAD76579-DD0F-4A1F-820E-1A9C5E7179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6255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20" name="text-560-282">
            <a:extLst xmlns:a="http://schemas.openxmlformats.org/drawingml/2006/main">
              <a:ext uri="{FF2B5EF4-FFF2-40B4-BE49-F238E27FC236}">
                <a16:creationId xmlns:a16="http://schemas.microsoft.com/office/drawing/2014/main" id="{A11EC3F5-B90B-4C2B-837B-B30C7E6D05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Version</a:t>
            </a:r>
          </a:p>
        </p:txBody>
      </p:sp>
      <p:sp>
        <p:nvSpPr>
          <p:cNvPr id="21" name="text-558-370">
            <a:extLst xmlns:a="http://schemas.openxmlformats.org/drawingml/2006/main">
              <a:ext uri="{FF2B5EF4-FFF2-40B4-BE49-F238E27FC236}">
                <a16:creationId xmlns:a16="http://schemas.microsoft.com/office/drawing/2014/main" id="{AD08A495-370E-4ED2-BB32-D1BB95B00E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1495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Save candidate
without deploy</a:t>
            </a:r>
          </a:p>
        </p:txBody>
      </p:sp>
      <p:sp>
        <p:nvSpPr>
          <p:cNvPr id="22" name="box-792-250">
            <a:extLst xmlns:a="http://schemas.openxmlformats.org/drawingml/2006/main">
              <a:ext uri="{FF2B5EF4-FFF2-40B4-BE49-F238E27FC236}">
                <a16:creationId xmlns:a16="http://schemas.microsoft.com/office/drawing/2014/main" id="{AE4BC48D-937E-4BDA-ACE9-70CE3049F3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2F2F2"/>
          </a:solidFill>
          <a:ln xmlns:a="http://schemas.openxmlformats.org/drawingml/2006/main" w="9525">
            <a:solidFill>
              <a:srgbClr val="3D8DFF"/>
            </a:solidFill>
            <a:prstDash val="solid"/>
          </a:ln>
        </p:spPr>
      </p:sp>
      <p:sp>
        <p:nvSpPr>
          <p:cNvPr id="23" name="box-792-250">
            <a:extLst xmlns:a="http://schemas.openxmlformats.org/drawingml/2006/main">
              <a:ext uri="{FF2B5EF4-FFF2-40B4-BE49-F238E27FC236}">
                <a16:creationId xmlns:a16="http://schemas.microsoft.com/office/drawing/2014/main" id="{2B01DDE1-D434-4E2D-A6E7-F2DFAB641B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4380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24" name="text-810-282">
            <a:extLst xmlns:a="http://schemas.openxmlformats.org/drawingml/2006/main">
              <a:ext uri="{FF2B5EF4-FFF2-40B4-BE49-F238E27FC236}">
                <a16:creationId xmlns:a16="http://schemas.microsoft.com/office/drawing/2014/main" id="{1E772EBB-98D1-49E8-8822-E4DEBDB173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Sites</a:t>
            </a:r>
          </a:p>
        </p:txBody>
      </p:sp>
      <p:sp>
        <p:nvSpPr>
          <p:cNvPr id="25" name="text-808-370">
            <a:extLst xmlns:a="http://schemas.openxmlformats.org/drawingml/2006/main">
              <a:ext uri="{FF2B5EF4-FFF2-40B4-BE49-F238E27FC236}">
                <a16:creationId xmlns:a16="http://schemas.microsoft.com/office/drawing/2014/main" id="{FC87CCBE-EEAD-4965-9224-8F40450508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Deploy / Share / Analytics</a:t>
            </a:r>
          </a:p>
        </p:txBody>
      </p:sp>
      <p:sp>
        <p:nvSpPr>
          <p:cNvPr id="26" name="box-1042-250">
            <a:extLst xmlns:a="http://schemas.openxmlformats.org/drawingml/2006/main">
              <a:ext uri="{FF2B5EF4-FFF2-40B4-BE49-F238E27FC236}">
                <a16:creationId xmlns:a16="http://schemas.microsoft.com/office/drawing/2014/main" id="{B3C5A593-2980-4A85-8EAE-E5593787F8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25050" y="2381250"/>
            <a:ext cx="1905000" cy="2190750"/>
          </a:xfrm>
          <a:prstGeom xmlns:a="http://schemas.openxmlformats.org/drawingml/2006/main" prst="roundRect">
            <a:avLst>
              <a:gd name="adj" fmla="val 4000"/>
            </a:avLst>
          </a:prstGeom>
          <a:solidFill xmlns:a="http://schemas.openxmlformats.org/drawingml/2006/main">
            <a:srgbClr val="F2F2F2"/>
          </a:solidFill>
          <a:ln xmlns:a="http://schemas.openxmlformats.org/drawingml/2006/main" w="9525">
            <a:solidFill>
              <a:srgbClr val="3D8DFF"/>
            </a:solidFill>
            <a:prstDash val="solid"/>
          </a:ln>
        </p:spPr>
      </p:sp>
      <p:sp>
        <p:nvSpPr>
          <p:cNvPr id="27" name="box-1042-250">
            <a:extLst xmlns:a="http://schemas.openxmlformats.org/drawingml/2006/main">
              <a:ext uri="{FF2B5EF4-FFF2-40B4-BE49-F238E27FC236}">
                <a16:creationId xmlns:a16="http://schemas.microsoft.com/office/drawing/2014/main" id="{077FAF4C-337E-48CE-86BC-5093A07624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25050" y="2381250"/>
            <a:ext cx="1905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28" name="text-1060-282">
            <a:extLst xmlns:a="http://schemas.openxmlformats.org/drawingml/2006/main">
              <a:ext uri="{FF2B5EF4-FFF2-40B4-BE49-F238E27FC236}">
                <a16:creationId xmlns:a16="http://schemas.microsoft.com/office/drawing/2014/main" id="{C4BBD4E9-EDF8-4B17-8FC9-9B7D1C1FEE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0" y="2686050"/>
            <a:ext cx="156210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75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Managed data</a:t>
            </a:r>
          </a:p>
        </p:txBody>
      </p:sp>
      <p:sp>
        <p:nvSpPr>
          <p:cNvPr id="29" name="text-1058-370">
            <a:extLst xmlns:a="http://schemas.openxmlformats.org/drawingml/2006/main">
              <a:ext uri="{FF2B5EF4-FFF2-40B4-BE49-F238E27FC236}">
                <a16:creationId xmlns:a16="http://schemas.microsoft.com/office/drawing/2014/main" id="{90C6687B-930B-4D1B-81AF-026B290214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3524250"/>
            <a:ext cx="16002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7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D1 / R2 / Identity</a:t>
            </a:r>
          </a:p>
        </p:txBody>
      </p:sp>
    </p:spTree>
    <p:extLst>
      <p:ext uri="{BB962C8B-B14F-4D97-AF65-F5344CB8AC3E}">
        <p14:creationId xmlns:p14="http://schemas.microsoft.com/office/powerpoint/2010/main" val="1821085912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" name="title-15">
            <a:extLst xmlns:a="http://schemas.openxmlformats.org/drawingml/2006/main">
              <a:ext uri="{FF2B5EF4-FFF2-40B4-BE49-F238E27FC236}">
                <a16:creationId xmlns:a16="http://schemas.microsoft.com/office/drawing/2014/main" id="{75A84240-B6F5-4F7C-B960-4B08E5A0EE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性能総括：ピーク性能より“得意な処理の形”が違う</a:t>
            </a:r>
          </a:p>
        </p:txBody>
      </p:sp>
      <p:cxnSp>
        <p:nvCxnSpPr>
          <p:cNvPr id="11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D480B00F-7F5D-4FCA-9AD4-29348E660F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07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225FC7A3-7423-4335-AA6F-36B8776D03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相対評価。実測前のアーキテクチャ選定用</a:t>
            </a:r>
          </a:p>
        </p:txBody>
      </p:sp>
      <p:sp>
        <p:nvSpPr>
          <p:cNvPr id="5" name="text-42-112">
            <a:extLst xmlns:a="http://schemas.openxmlformats.org/drawingml/2006/main">
              <a:ext uri="{FF2B5EF4-FFF2-40B4-BE49-F238E27FC236}">
                <a16:creationId xmlns:a16="http://schemas.microsoft.com/office/drawing/2014/main" id="{9F9C0EAF-10C5-4232-A461-3BE75BDBD7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6680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5点満点の相対評価。公式アーキテクチャと制限から見た設計適合度であり、同一アプリの実測値ではない。</a:t>
            </a:r>
          </a:p>
        </p:txBody>
      </p:sp>
      <p:graphicFrame>
        <p:nvGraphicFramePr>
          <p:cNvPr id="15" name="Chart"/>
          <p:cNvGraphicFramePr/>
          <p:nvPr/>
        </p:nvGraphicFramePr>
        <p:xfrm>
          <a:off xmlns:a="http://schemas.openxmlformats.org/drawingml/2006/main" x="400050" y="1857375"/>
          <a:ext xmlns:a="http://schemas.openxmlformats.org/drawingml/2006/main" cx="11391900" cy="40957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3269087febaf4813"/>
          </a:graphicData>
        </a:graphic>
      </p:graphicFrame>
    </p:spTree>
    <p:extLst>
      <p:ext uri="{BB962C8B-B14F-4D97-AF65-F5344CB8AC3E}">
        <p14:creationId xmlns:p14="http://schemas.microsoft.com/office/powerpoint/2010/main" val="954492716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" name="title-16">
            <a:extLst xmlns:a="http://schemas.openxmlformats.org/drawingml/2006/main">
              <a:ext uri="{FF2B5EF4-FFF2-40B4-BE49-F238E27FC236}">
                <a16:creationId xmlns:a16="http://schemas.microsoft.com/office/drawing/2014/main" id="{DD4AC774-B0B7-434B-88A8-2B9357498F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使いやすさ① 最初の公開はSitesが最速</a:t>
            </a:r>
          </a:p>
        </p:txBody>
      </p:sp>
      <p:cxnSp>
        <p:nvCxnSpPr>
          <p:cNvPr id="11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F03EA9DE-C309-4152-A978-0FB856E7C2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08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CB6FE32B-AC97-4F9E-A9CA-18530C0A3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現行workflowの相対評価</a:t>
            </a:r>
          </a:p>
        </p:txBody>
      </p:sp>
      <p:sp>
        <p:nvSpPr>
          <p:cNvPr id="5" name="text-42-112">
            <a:extLst xmlns:a="http://schemas.openxmlformats.org/drawingml/2006/main">
              <a:ext uri="{FF2B5EF4-FFF2-40B4-BE49-F238E27FC236}">
                <a16:creationId xmlns:a16="http://schemas.microsoft.com/office/drawing/2014/main" id="{1A97D5C2-F38B-466B-9550-C96D3554C4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6680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“Hello World”ではなく、Auth・保存・共有まで含む業務価値の初速で比較。</a:t>
            </a:r>
          </a:p>
        </p:txBody>
      </p:sp>
      <p:graphicFrame>
        <p:nvGraphicFramePr>
          <p:cNvPr id="15" name="Chart"/>
          <p:cNvGraphicFramePr/>
          <p:nvPr/>
        </p:nvGraphicFramePr>
        <p:xfrm>
          <a:off xmlns:a="http://schemas.openxmlformats.org/drawingml/2006/main" x="400050" y="1857375"/>
          <a:ext xmlns:a="http://schemas.openxmlformats.org/drawingml/2006/main" cx="11391900" cy="409575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592e4e44cb5b4939"/>
          </a:graphicData>
        </a:graphic>
      </p:graphicFrame>
    </p:spTree>
    <p:extLst>
      <p:ext uri="{BB962C8B-B14F-4D97-AF65-F5344CB8AC3E}">
        <p14:creationId xmlns:p14="http://schemas.microsoft.com/office/powerpoint/2010/main" val="538325886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5" name="title-19">
            <a:extLst xmlns:a="http://schemas.openxmlformats.org/drawingml/2006/main">
              <a:ext uri="{FF2B5EF4-FFF2-40B4-BE49-F238E27FC236}">
                <a16:creationId xmlns:a16="http://schemas.microsoft.com/office/drawing/2014/main" id="{431F9842-B063-41E3-A871-F48C8262FC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61950"/>
            <a:ext cx="11391900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使いやすさ④ AuthとCRUDはSupabaseが最も完成している</a:t>
            </a:r>
          </a:p>
        </p:txBody>
      </p:sp>
      <p:cxnSp>
        <p:nvCxnSpPr>
          <p:cNvPr id="18" name="rule-42-660"/>
          <p:cNvCxnSpPr/>
          <p:nvPr/>
        </p:nvCxnSpPr>
        <p:spPr>
          <a:xfrm xmlns:a="http://schemas.openxmlformats.org/drawingml/2006/main">
            <a:off x="400050" y="62865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C6CBD2"/>
            </a:solidFill>
            <a:prstDash val="solid"/>
          </a:ln>
        </p:spPr>
      </p:cxnSp>
      <p:sp>
        <p:nvSpPr>
          <p:cNvPr id="3" name="text-1175-671">
            <a:extLst xmlns:a="http://schemas.openxmlformats.org/drawingml/2006/main">
              <a:ext uri="{FF2B5EF4-FFF2-40B4-BE49-F238E27FC236}">
                <a16:creationId xmlns:a16="http://schemas.microsoft.com/office/drawing/2014/main" id="{3158F9BF-E2BC-4B6B-BC7E-7FF35564D7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91875" y="6391275"/>
            <a:ext cx="6096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09</a:t>
            </a:r>
          </a:p>
        </p:txBody>
      </p:sp>
      <p:sp>
        <p:nvSpPr>
          <p:cNvPr id="4" name="text-42-671">
            <a:extLst xmlns:a="http://schemas.openxmlformats.org/drawingml/2006/main">
              <a:ext uri="{FF2B5EF4-FFF2-40B4-BE49-F238E27FC236}">
                <a16:creationId xmlns:a16="http://schemas.microsoft.com/office/drawing/2014/main" id="{B56CAD37-CF8D-46FD-B7D0-1D00F90DAA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391275"/>
            <a:ext cx="10287000" cy="190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825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Cloudflare Access / Supabase Auth &amp; RLS / Codex Manual: Sites</a:t>
            </a:r>
          </a:p>
        </p:txBody>
      </p:sp>
      <p:sp>
        <p:nvSpPr>
          <p:cNvPr id="5" name="text-42-120">
            <a:extLst xmlns:a="http://schemas.openxmlformats.org/drawingml/2006/main">
              <a:ext uri="{FF2B5EF4-FFF2-40B4-BE49-F238E27FC236}">
                <a16:creationId xmlns:a16="http://schemas.microsoft.com/office/drawing/2014/main" id="{2E14A54E-814B-461B-BA49-F4AFF5E2A1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43000"/>
            <a:ext cx="11391900" cy="762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 b="0">
                <a:solidFill>
                  <a:srgbClr val="5F6670"/>
                </a:solidFill>
                <a:latin typeface="Yu Gothic UI"/>
                <a:ea typeface="Yu Gothic UI"/>
                <a:cs typeface="Yu Gothic UI"/>
              </a:defRPr>
            </a:pPr>
            <a:r>
              <a:t>会員・顧客・講座・申込のような業務アプリでは、認証と行単位権限を別々に作らないことが効く。</a:t>
            </a:r>
          </a:p>
        </p:txBody>
      </p:sp>
      <p:sp>
        <p:nvSpPr>
          <p:cNvPr id="6" name="box-42-220">
            <a:extLst xmlns:a="http://schemas.openxmlformats.org/drawingml/2006/main">
              <a:ext uri="{FF2B5EF4-FFF2-40B4-BE49-F238E27FC236}">
                <a16:creationId xmlns:a16="http://schemas.microsoft.com/office/drawing/2014/main" id="{C57C91AD-941A-47D9-A161-530BF98263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095500"/>
            <a:ext cx="3562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8120"/>
          </a:solidFill>
          <a:ln xmlns:a="http://schemas.openxmlformats.org/drawingml/2006/main" w="0">
            <a:solidFill>
              <a:srgbClr val="F48120"/>
            </a:solidFill>
            <a:prstDash val="solid"/>
          </a:ln>
        </p:spPr>
      </p:sp>
      <p:sp>
        <p:nvSpPr>
          <p:cNvPr id="7" name="text-42-245">
            <a:extLst xmlns:a="http://schemas.openxmlformats.org/drawingml/2006/main">
              <a:ext uri="{FF2B5EF4-FFF2-40B4-BE49-F238E27FC236}">
                <a16:creationId xmlns:a16="http://schemas.microsoft.com/office/drawing/2014/main" id="{909F46CF-94C7-47F7-A3EC-CED621A657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33625"/>
            <a:ext cx="35623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Cloudflare</a:t>
            </a:r>
          </a:p>
        </p:txBody>
      </p:sp>
      <p:sp>
        <p:nvSpPr>
          <p:cNvPr id="8" name="text-42-315">
            <a:extLst xmlns:a="http://schemas.openxmlformats.org/drawingml/2006/main">
              <a:ext uri="{FF2B5EF4-FFF2-40B4-BE49-F238E27FC236}">
                <a16:creationId xmlns:a16="http://schemas.microsoft.com/office/drawing/2014/main" id="{7EF751E7-E34C-4181-9369-25B8ECCBA4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00375"/>
            <a:ext cx="3429000" cy="2838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75" b="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Accessは社内・SaaS前段のidentity-aware proxy。
一般顧客のユーザーDB、password reset、social login、RLSを一体提供するBaaSではない。
Auth0 / Clerk / 自作等を追加。</a:t>
            </a:r>
          </a:p>
        </p:txBody>
      </p:sp>
      <p:sp>
        <p:nvSpPr>
          <p:cNvPr id="9" name="box-452-220">
            <a:extLst xmlns:a="http://schemas.openxmlformats.org/drawingml/2006/main">
              <a:ext uri="{FF2B5EF4-FFF2-40B4-BE49-F238E27FC236}">
                <a16:creationId xmlns:a16="http://schemas.microsoft.com/office/drawing/2014/main" id="{87F73D5D-970A-4CF0-9583-A3DD2ECB99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2095500"/>
            <a:ext cx="3562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ECF8E"/>
          </a:solidFill>
          <a:ln xmlns:a="http://schemas.openxmlformats.org/drawingml/2006/main" w="0">
            <a:solidFill>
              <a:srgbClr val="3ECF8E"/>
            </a:solidFill>
            <a:prstDash val="solid"/>
          </a:ln>
        </p:spPr>
      </p:sp>
      <p:sp>
        <p:nvSpPr>
          <p:cNvPr id="10" name="text-452-245">
            <a:extLst xmlns:a="http://schemas.openxmlformats.org/drawingml/2006/main">
              <a:ext uri="{FF2B5EF4-FFF2-40B4-BE49-F238E27FC236}">
                <a16:creationId xmlns:a16="http://schemas.microsoft.com/office/drawing/2014/main" id="{527F3918-9CFF-4E55-B595-62447506E2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2333625"/>
            <a:ext cx="35623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Supabase</a:t>
            </a:r>
          </a:p>
        </p:txBody>
      </p:sp>
      <p:sp>
        <p:nvSpPr>
          <p:cNvPr id="11" name="text-452-315">
            <a:extLst xmlns:a="http://schemas.openxmlformats.org/drawingml/2006/main">
              <a:ext uri="{FF2B5EF4-FFF2-40B4-BE49-F238E27FC236}">
                <a16:creationId xmlns:a16="http://schemas.microsoft.com/office/drawing/2014/main" id="{B648BD59-E7E0-4FFA-B3C3-CE38098BD9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3000375"/>
            <a:ext cx="3429000" cy="2838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75" b="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password / magic link / OTP / social / SSO。JWTとPostgres RLSを統合。
ブラウザからDBへ安全にCRUDしやすい。
業務アプリの工数を最も削減。</a:t>
            </a:r>
          </a:p>
        </p:txBody>
      </p:sp>
      <p:sp>
        <p:nvSpPr>
          <p:cNvPr id="12" name="box-862-220">
            <a:extLst xmlns:a="http://schemas.openxmlformats.org/drawingml/2006/main">
              <a:ext uri="{FF2B5EF4-FFF2-40B4-BE49-F238E27FC236}">
                <a16:creationId xmlns:a16="http://schemas.microsoft.com/office/drawing/2014/main" id="{5A047C5F-F2AB-4CF3-A433-150CFD0443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2095500"/>
            <a:ext cx="35623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13" name="text-862-245">
            <a:extLst xmlns:a="http://schemas.openxmlformats.org/drawingml/2006/main">
              <a:ext uri="{FF2B5EF4-FFF2-40B4-BE49-F238E27FC236}">
                <a16:creationId xmlns:a16="http://schemas.microsoft.com/office/drawing/2014/main" id="{C6974085-BCCE-4C00-8ACE-C59374477E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2333625"/>
            <a:ext cx="35623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00" b="1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Sites</a:t>
            </a:r>
          </a:p>
        </p:txBody>
      </p:sp>
      <p:sp>
        <p:nvSpPr>
          <p:cNvPr id="14" name="text-862-315">
            <a:extLst xmlns:a="http://schemas.openxmlformats.org/drawingml/2006/main">
              <a:ext uri="{FF2B5EF4-FFF2-40B4-BE49-F238E27FC236}">
                <a16:creationId xmlns:a16="http://schemas.microsoft.com/office/drawing/2014/main" id="{322FD7D3-D666-4268-A374-86979CE85C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000375"/>
            <a:ext cx="3429000" cy="2838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75" b="0">
                <a:solidFill>
                  <a:srgbClr val="111111"/>
                </a:solidFill>
                <a:latin typeface="Yu Gothic UI"/>
                <a:ea typeface="Yu Gothic UI"/>
                <a:cs typeface="Yu Gothic UI"/>
              </a:defRPr>
            </a:pPr>
            <a:r>
              <a:t>workspace identity、public Sign in with ChatGPT、D1の永続データを利用可能。
小規模内製ツールには便利。外部顧客の複雑な会員制度は本番BaaSへ。</a:t>
            </a:r>
          </a:p>
        </p:txBody>
      </p:sp>
    </p:spTree>
    <p:extLst>
      <p:ext uri="{BB962C8B-B14F-4D97-AF65-F5344CB8AC3E}">
        <p14:creationId xmlns:p14="http://schemas.microsoft.com/office/powerpoint/2010/main" val="1053476300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2026-07-22T12:00:53.1650000Z</dcterms:created>
  <dcterms:modified xsi:type="dcterms:W3CDTF">2026-07-22T12:00:53.1650000Z</dcterms:modified>
</coreProperties>
</file>