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slides/charts/chart1.xml" ContentType="application/vnd.openxmlformats-officedocument.drawingml.chart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slides/charts/chart2.xml" ContentType="application/vnd.openxmlformats-officedocument.drawingml.chart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9e649e3407d47e8" /><Relationship Type="http://schemas.openxmlformats.org/officeDocument/2006/relationships/extended-properties" Target="/docProps/app.xml" Id="R2e3dd160f75a41e1" /><Relationship Type="http://schemas.openxmlformats.org/officeDocument/2006/relationships/officeDocument" Target="/ppt/presentation.xml" Id="R3c714c9dc7cd4d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8f51addb8244d9"/>
  </p:sldMasterIdLst>
  <p:notesMasterIdLst>
    <p:notesMasterId xmlns:r="http://schemas.openxmlformats.org/officeDocument/2006/relationships" r:id="Rae1a5d927c434013"/>
  </p:notesMasterIdLst>
  <p:sldIdLst>
    <p:sldId xmlns:r="http://schemas.openxmlformats.org/officeDocument/2006/relationships" id="256" r:id="R1ad9b7c936b14eb2"/>
    <p:sldId xmlns:r="http://schemas.openxmlformats.org/officeDocument/2006/relationships" id="257" r:id="R028a22b0c2034b8b"/>
    <p:sldId xmlns:r="http://schemas.openxmlformats.org/officeDocument/2006/relationships" id="258" r:id="Rd6d5f5a9e30e46f5"/>
    <p:sldId xmlns:r="http://schemas.openxmlformats.org/officeDocument/2006/relationships" id="259" r:id="R678ffa06e59d4888"/>
    <p:sldId xmlns:r="http://schemas.openxmlformats.org/officeDocument/2006/relationships" id="260" r:id="R6aebec0db4234572"/>
    <p:sldId xmlns:r="http://schemas.openxmlformats.org/officeDocument/2006/relationships" id="261" r:id="R0a96cde1fe5e42f1"/>
    <p:sldId xmlns:r="http://schemas.openxmlformats.org/officeDocument/2006/relationships" id="262" r:id="R1a33cc7b8089471e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5a9a6013673e42f1" /><Relationship Type="http://schemas.openxmlformats.org/officeDocument/2006/relationships/slideMaster" Target="/ppt/slideMasters/slideMaster1.xml" Id="Rc68f51addb8244d9" /><Relationship Type="http://schemas.openxmlformats.org/officeDocument/2006/relationships/notesMaster" Target="/ppt/notesMasters/notesMaster1.xml" Id="Rae1a5d927c434013" /><Relationship Type="http://schemas.openxmlformats.org/officeDocument/2006/relationships/presProps" Target="/ppt/presProps.xml" Id="Rcdbbb264a994490f" /><Relationship Type="http://schemas.openxmlformats.org/officeDocument/2006/relationships/tableStyles" Target="/ppt/tableStyles.xml" Id="R05fbcb9113ae4330" /><Relationship Type="http://schemas.openxmlformats.org/officeDocument/2006/relationships/slide" Target="/ppt/slides/slide1.xml" Id="R1ad9b7c936b14eb2" /><Relationship Type="http://schemas.openxmlformats.org/officeDocument/2006/relationships/slide" Target="/ppt/slides/slide2.xml" Id="R028a22b0c2034b8b" /><Relationship Type="http://schemas.openxmlformats.org/officeDocument/2006/relationships/slide" Target="/ppt/slides/slide3.xml" Id="Rd6d5f5a9e30e46f5" /><Relationship Type="http://schemas.openxmlformats.org/officeDocument/2006/relationships/slide" Target="/ppt/slides/slide4.xml" Id="R678ffa06e59d4888" /><Relationship Type="http://schemas.openxmlformats.org/officeDocument/2006/relationships/slide" Target="/ppt/slides/slide5.xml" Id="R6aebec0db4234572" /><Relationship Type="http://schemas.openxmlformats.org/officeDocument/2006/relationships/slide" Target="/ppt/slides/slide6.xml" Id="R0a96cde1fe5e42f1" /><Relationship Type="http://schemas.openxmlformats.org/officeDocument/2006/relationships/slide" Target="/ppt/slides/slide7.xml" Id="R1a33cc7b8089471e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adc142ce7ebd4d16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676547c6431c441c" /><Relationship Type="http://schemas.openxmlformats.org/officeDocument/2006/relationships/notesMaster" Target="/ppt/notesMasters/notesMaster1.xml" Id="Re7854a03033742fb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ea5b5b4cbe4c4133" /><Relationship Type="http://schemas.openxmlformats.org/officeDocument/2006/relationships/notesMaster" Target="/ppt/notesMasters/notesMaster1.xml" Id="R028ef1e42c8a4a32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eb46b8812a14474f" /><Relationship Type="http://schemas.openxmlformats.org/officeDocument/2006/relationships/notesMaster" Target="/ppt/notesMasters/notesMaster1.xml" Id="R6c0bf400e7c8487c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dfe85d7528a4482" /><Relationship Type="http://schemas.openxmlformats.org/officeDocument/2006/relationships/notesMaster" Target="/ppt/notesMasters/notesMaster1.xml" Id="Re62e316474b74519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670a1a258d8a4da4" /><Relationship Type="http://schemas.openxmlformats.org/officeDocument/2006/relationships/notesMaster" Target="/ppt/notesMasters/notesMaster1.xml" Id="Rc2fa4835df0542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ffe9ae8c49f34b5c" /><Relationship Type="http://schemas.openxmlformats.org/officeDocument/2006/relationships/notesMaster" Target="/ppt/notesMasters/notesMaster1.xml" Id="Ra014869b84cc4009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93615797326349e0" /><Relationship Type="http://schemas.openxmlformats.org/officeDocument/2006/relationships/notesMaster" Target="/ppt/notesMasters/notesMaster1.xml" Id="R5d694dc4045e4f9a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公式資料とCodex Manualを基準に整理。性能値は実測ではなく、仕様と設計適性の相対比較。料金はUSD・税等除外。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Sitesはpublic beta。重要システムでは、できることと保証されることを分けて判断する。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全面移行ではなく、測定できる小さな検証で選択肢を増やす。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1625b9a4404ef0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0dcf090ff96744e3" /><Relationship Type="http://schemas.openxmlformats.org/officeDocument/2006/relationships/slideLayout" Target="/ppt/slideLayouts/slideLayout1.xml" Id="Raea9d9b73f774b9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a9d9b73f774b9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5254a0ce347e9" /><Relationship Type="http://schemas.openxmlformats.org/officeDocument/2006/relationships/notesSlide" Target="/ppt/notesSlides/notesSlide1.xml" Id="R3739a0d0153f4e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30d94db034ed2" /><Relationship Type="http://schemas.openxmlformats.org/officeDocument/2006/relationships/notesSlide" Target="/ppt/notesSlides/notesSlide2.xml" Id="R3a4fc3056e274f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64873ab5e4983" /><Relationship Type="http://schemas.openxmlformats.org/officeDocument/2006/relationships/notesSlide" Target="/ppt/notesSlides/notesSlide3.xml" Id="R4b95b86f459a47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5254d98944869" /><Relationship Type="http://schemas.openxmlformats.org/officeDocument/2006/relationships/chart" Target="/ppt/slides/charts/chart1.xml" Id="Re5ad624077124340" /><Relationship Type="http://schemas.openxmlformats.org/officeDocument/2006/relationships/notesSlide" Target="/ppt/notesSlides/notesSlide4.xml" Id="R67f73125e3844e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23108195c45d9" /><Relationship Type="http://schemas.openxmlformats.org/officeDocument/2006/relationships/chart" Target="/ppt/slides/charts/chart2.xml" Id="R0db990663d3542e1" /><Relationship Type="http://schemas.openxmlformats.org/officeDocument/2006/relationships/notesSlide" Target="/ppt/notesSlides/notesSlide5.xml" Id="R675dd5e7b0c742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aaedc0001448d" /><Relationship Type="http://schemas.openxmlformats.org/officeDocument/2006/relationships/notesSlide" Target="/ppt/notesSlides/notesSlide6.xml" Id="R59d9167ddd1142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73c93fbf046b8" /><Relationship Type="http://schemas.openxmlformats.org/officeDocument/2006/relationships/notesSlide" Target="/ppt/notesSlides/notesSlide7.xml" Id="R471e4d602f6e4404" /></Relationships>
</file>

<file path=ppt/slides/charts/chart1.xml><?xml version="1.0" encoding="utf-8"?>
<c:chartSpace xmlns:c="http://schemas.openxmlformats.org/drawingml/2006/chart">
  <c:lang val="en-US"/>
  <c:chart>
    <c:plotArea>
      <c:barChart>
        <c:barDir val="bar"/>
        <c:grouping val="clustered"/>
        <c:varyColors val="0"/>
        <c:ser>
          <c:idx val="0"/>
          <c:order val="0"/>
          <c:tx>
            <c:v>Cloudflare</c:v>
          </c:tx>
          <c:spPr>
            <a:solidFill xmlns:a="http://schemas.openxmlformats.org/drawingml/2006/main">
              <a:srgbClr val="F48120"/>
            </a:solidFill>
          </c:spPr>
          <c:cat>
            <c:strLit>
              <c:ptCount val="5"/>
              <c:pt idx="0">
                <c:v>Global edge</c:v>
              </c:pt>
              <c:pt idx="1">
                <c:v>重いserver処理</c:v>
              </c:pt>
              <c:pt idx="2">
                <c:v>Relational DB</c:v>
              </c:pt>
              <c:pt idx="3">
                <c:v>Realtime</c:v>
              </c:pt>
              <c:pt idx="4">
                <c:v>大量配信</c:v>
              </c:pt>
            </c:strLit>
          </c:cat>
          <c:val>
            <c:numLit>
              <c:formatCode>General</c:formatCode>
              <c:ptCount val="5"/>
              <c:pt idx="0">
                <c:v>5</c:v>
              </c:pt>
              <c:pt idx="1">
                <c:v>3.2</c:v>
              </c:pt>
              <c:pt idx="2">
                <c:v>3</c:v>
              </c:pt>
              <c:pt idx="3">
                <c:v>4.6</c:v>
              </c:pt>
              <c:pt idx="4">
                <c:v>5</c:v>
              </c:pt>
            </c:numLit>
          </c:val>
        </c:ser>
        <c:ser>
          <c:idx val="1"/>
          <c:order val="1"/>
          <c:tx>
            <c:v>Vercel + Supabase</c:v>
          </c:tx>
          <c:spPr>
            <a:solidFill xmlns:a="http://schemas.openxmlformats.org/drawingml/2006/main">
              <a:srgbClr val="3ECF8E"/>
            </a:solidFill>
          </c:spPr>
          <c:cat>
            <c:strLit>
              <c:ptCount val="5"/>
              <c:pt idx="0">
                <c:v>Global edge</c:v>
              </c:pt>
              <c:pt idx="1">
                <c:v>重いserver処理</c:v>
              </c:pt>
              <c:pt idx="2">
                <c:v>Relational DB</c:v>
              </c:pt>
              <c:pt idx="3">
                <c:v>Realtime</c:v>
              </c:pt>
              <c:pt idx="4">
                <c:v>大量配信</c:v>
              </c:pt>
            </c:strLit>
          </c:cat>
          <c:val>
            <c:numLit>
              <c:formatCode>General</c:formatCode>
              <c:ptCount val="5"/>
              <c:pt idx="0">
                <c:v>4.3</c:v>
              </c:pt>
              <c:pt idx="1">
                <c:v>4.8</c:v>
              </c:pt>
              <c:pt idx="2">
                <c:v>5</c:v>
              </c:pt>
              <c:pt idx="3">
                <c:v>4.5</c:v>
              </c:pt>
              <c:pt idx="4">
                <c:v>4</c:v>
              </c:pt>
            </c:numLit>
          </c:val>
        </c:ser>
        <c:ser>
          <c:idx val="2"/>
          <c:order val="2"/>
          <c:tx>
            <c:v>Sites</c:v>
          </c:tx>
          <c:spPr>
            <a:solidFill xmlns:a="http://schemas.openxmlformats.org/drawingml/2006/main">
              <a:srgbClr val="3D8DFF"/>
            </a:solidFill>
          </c:spPr>
          <c:cat>
            <c:strLit>
              <c:ptCount val="5"/>
              <c:pt idx="0">
                <c:v>Global edge</c:v>
              </c:pt>
              <c:pt idx="1">
                <c:v>重いserver処理</c:v>
              </c:pt>
              <c:pt idx="2">
                <c:v>Relational DB</c:v>
              </c:pt>
              <c:pt idx="3">
                <c:v>Realtime</c:v>
              </c:pt>
              <c:pt idx="4">
                <c:v>大量配信</c:v>
              </c:pt>
            </c:strLit>
          </c:cat>
          <c:val>
            <c:numLit>
              <c:formatCode>General</c:formatCode>
              <c:ptCount val="5"/>
              <c:pt idx="0">
                <c:v>3.7</c:v>
              </c:pt>
              <c:pt idx="1">
                <c:v>2.8</c:v>
              </c:pt>
              <c:pt idx="2">
                <c:v>3</c:v>
              </c:pt>
              <c:pt idx="3">
                <c:v>3</c:v>
              </c:pt>
              <c:pt idx="4">
                <c:v>3.2</c:v>
              </c:pt>
            </c:numLit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60"/>
        <c:axId val="48650112"/>
        <c:axId val="48672768"/>
      </c:barChart>
      <c:catAx>
        <c:axId val="48650112"/>
        <c:scaling>
          <c:orientation val="minMax"/>
        </c:scaling>
        <c:delete val="0"/>
        <c:axPos val="l"/>
        <c:numFmt formatCode="General"/>
        <c:majorTickMark val="none"/>
        <c:minorTickMark val="none"/>
        <c:spPr>
          <a:ln xmlns:a="http://schemas.openxmlformats.org/drawingml/2006/main" w="9525">
            <a:solidFill>
              <a:srgbClr val="C6CBD2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1050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5"/>
          <c:min val="0"/>
        </c:scaling>
        <c:delete val="0"/>
        <c:axPos val="b"/>
        <c:majorGridlines>
          <c:spPr>
            <a:ln xmlns:a="http://schemas.openxmlformats.org/drawingml/2006/main" w="9525">
              <a:solidFill>
                <a:srgbClr val="E8EAED"/>
              </a:solidFill>
              <a:prstDash val="solid"/>
            </a:ln>
          </c:spPr>
        </c:majorGridlines>
        <c:numFmt formatCode="General"/>
        <c:majorTickMark val="none"/>
        <c:minorTickMark val="none"/>
        <c:spPr>
          <a:ln xmlns:a="http://schemas.openxmlformats.org/drawingml/2006/main" w="0">
            <a:solidFill>
              <a:srgbClr val="FFFFFF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975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</a:p>
        </c:txPr>
        <c:crossAx val="48650112"/>
        <c:crossBetween val="between"/>
        <c:majorUnit val="1"/>
      </c:valAx>
      <c:spPr>
        <a:noFill xmlns:a="http://schemas.openxmlformats.org/drawingml/2006/main"/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2.xml><?xml version="1.0" encoding="utf-8"?>
<c:chartSpace xmlns:c="http://schemas.openxmlformats.org/drawingml/2006/chart">
  <c:lang val="en-US"/>
  <c:chart>
    <c:plotArea>
      <c:barChart>
        <c:barDir val="bar"/>
        <c:grouping val="clustered"/>
        <c:varyColors val="0"/>
        <c:ser>
          <c:idx val="0"/>
          <c:order val="0"/>
          <c:tx>
            <c:v>Cloudflare</c:v>
          </c:tx>
          <c:spPr>
            <a:solidFill xmlns:a="http://schemas.openxmlformats.org/drawingml/2006/main">
              <a:srgbClr val="F48120"/>
            </a:solidFill>
          </c:spPr>
          <c:cat>
            <c:strLit>
              <c:ptCount val="5"/>
              <c:pt idx="0">
                <c:v>仮ページ</c:v>
              </c:pt>
              <c:pt idx="1">
                <c:v>CRUD app</c:v>
              </c:pt>
              <c:pt idx="2">
                <c:v>Auth付き</c:v>
              </c:pt>
              <c:pt idx="3">
                <c:v>本番CI/CD</c:v>
              </c:pt>
              <c:pt idx="4">
                <c:v>複雑backend</c:v>
              </c:pt>
            </c:strLit>
          </c:cat>
          <c:val>
            <c:numLit>
              <c:formatCode>General</c:formatCode>
              <c:ptCount val="5"/>
              <c:pt idx="0">
                <c:v>4</c:v>
              </c:pt>
              <c:pt idx="1">
                <c:v>3</c:v>
              </c:pt>
              <c:pt idx="2">
                <c:v>2.5</c:v>
              </c:pt>
              <c:pt idx="3">
                <c:v>4</c:v>
              </c:pt>
              <c:pt idx="4">
                <c:v>3.5</c:v>
              </c:pt>
            </c:numLit>
          </c:val>
        </c:ser>
        <c:ser>
          <c:idx val="1"/>
          <c:order val="1"/>
          <c:tx>
            <c:v>Vercel + Supabase</c:v>
          </c:tx>
          <c:spPr>
            <a:solidFill xmlns:a="http://schemas.openxmlformats.org/drawingml/2006/main">
              <a:srgbClr val="3ECF8E"/>
            </a:solidFill>
          </c:spPr>
          <c:cat>
            <c:strLit>
              <c:ptCount val="5"/>
              <c:pt idx="0">
                <c:v>仮ページ</c:v>
              </c:pt>
              <c:pt idx="1">
                <c:v>CRUD app</c:v>
              </c:pt>
              <c:pt idx="2">
                <c:v>Auth付き</c:v>
              </c:pt>
              <c:pt idx="3">
                <c:v>本番CI/CD</c:v>
              </c:pt>
              <c:pt idx="4">
                <c:v>複雑backend</c:v>
              </c:pt>
            </c:strLit>
          </c:cat>
          <c:val>
            <c:numLit>
              <c:formatCode>General</c:formatCode>
              <c:ptCount val="5"/>
              <c:pt idx="0">
                <c:v>4.5</c:v>
              </c:pt>
              <c:pt idx="1">
                <c:v>5</c:v>
              </c:pt>
              <c:pt idx="2">
                <c:v>5</c:v>
              </c:pt>
              <c:pt idx="3">
                <c:v>5</c:v>
              </c:pt>
              <c:pt idx="4">
                <c:v>4.7</c:v>
              </c:pt>
            </c:numLit>
          </c:val>
        </c:ser>
        <c:ser>
          <c:idx val="2"/>
          <c:order val="2"/>
          <c:tx>
            <c:v>Sites</c:v>
          </c:tx>
          <c:spPr>
            <a:solidFill xmlns:a="http://schemas.openxmlformats.org/drawingml/2006/main">
              <a:srgbClr val="3D8DFF"/>
            </a:solidFill>
          </c:spPr>
          <c:cat>
            <c:strLit>
              <c:ptCount val="5"/>
              <c:pt idx="0">
                <c:v>仮ページ</c:v>
              </c:pt>
              <c:pt idx="1">
                <c:v>CRUD app</c:v>
              </c:pt>
              <c:pt idx="2">
                <c:v>Auth付き</c:v>
              </c:pt>
              <c:pt idx="3">
                <c:v>本番CI/CD</c:v>
              </c:pt>
              <c:pt idx="4">
                <c:v>複雑backend</c:v>
              </c:pt>
            </c:strLit>
          </c:cat>
          <c:val>
            <c:numLit>
              <c:formatCode>General</c:formatCode>
              <c:ptCount val="5"/>
              <c:pt idx="0">
                <c:v>5</c:v>
              </c:pt>
              <c:pt idx="1">
                <c:v>4.5</c:v>
              </c:pt>
              <c:pt idx="2">
                <c:v>4.2</c:v>
              </c:pt>
              <c:pt idx="3">
                <c:v>3.5</c:v>
              </c:pt>
              <c:pt idx="4">
                <c:v>2.7</c:v>
              </c:pt>
            </c:numLit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60"/>
        <c:axId val="48650112"/>
        <c:axId val="48672768"/>
      </c:barChart>
      <c:catAx>
        <c:axId val="48650112"/>
        <c:scaling>
          <c:orientation val="minMax"/>
        </c:scaling>
        <c:delete val="0"/>
        <c:axPos val="l"/>
        <c:numFmt formatCode="General"/>
        <c:majorTickMark val="none"/>
        <c:minorTickMark val="none"/>
        <c:spPr>
          <a:ln xmlns:a="http://schemas.openxmlformats.org/drawingml/2006/main" w="9525">
            <a:solidFill>
              <a:srgbClr val="C6CBD2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1050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5"/>
          <c:min val="0"/>
        </c:scaling>
        <c:delete val="0"/>
        <c:axPos val="b"/>
        <c:majorGridlines>
          <c:spPr>
            <a:ln xmlns:a="http://schemas.openxmlformats.org/drawingml/2006/main" w="9525">
              <a:solidFill>
                <a:srgbClr val="E8EAED"/>
              </a:solidFill>
              <a:prstDash val="solid"/>
            </a:ln>
          </c:spPr>
        </c:majorGridlines>
        <c:numFmt formatCode="General"/>
        <c:majorTickMark val="none"/>
        <c:minorTickMark val="none"/>
        <c:spPr>
          <a:ln xmlns:a="http://schemas.openxmlformats.org/drawingml/2006/main" w="0">
            <a:solidFill>
              <a:srgbClr val="FFFFFF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975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</a:p>
        </c:txPr>
        <c:crossAx val="48650112"/>
        <c:crossBetween val="between"/>
        <c:majorUnit val="1"/>
      </c:valAx>
      <c:spPr>
        <a:noFill xmlns:a="http://schemas.openxmlformats.org/drawingml/2006/main"/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9" name="text-42-40">
            <a:extLst xmlns:a="http://schemas.openxmlformats.org/drawingml/2006/main">
              <a:ext uri="{FF2B5EF4-FFF2-40B4-BE49-F238E27FC236}">
                <a16:creationId xmlns:a16="http://schemas.microsoft.com/office/drawing/2014/main" id="{EC6D23F0-A630-4976-9AA9-4134F7B0F1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81000"/>
            <a:ext cx="59055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3D8DFF"/>
                </a:solidFill>
                <a:latin typeface="Yu Gothic UI"/>
                <a:ea typeface="Yu Gothic UI"/>
                <a:cs typeface="Yu Gothic UI"/>
              </a:defRPr>
            </a:pPr>
            <a:r>
              <a:t>AI相談｜基盤選定 7枚版</a:t>
            </a:r>
          </a:p>
        </p:txBody>
      </p:sp>
      <p:sp>
        <p:nvSpPr>
          <p:cNvPr id="2" name="text-42-150">
            <a:extLst xmlns:a="http://schemas.openxmlformats.org/drawingml/2006/main">
              <a:ext uri="{FF2B5EF4-FFF2-40B4-BE49-F238E27FC236}">
                <a16:creationId xmlns:a16="http://schemas.microsoft.com/office/drawing/2014/main" id="{3AA79FC6-67FD-4BB6-9F5A-AF74E46B5C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428750"/>
            <a:ext cx="9334500" cy="30003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510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Cloudflare
Vercel + Supabase
Codex / ChatGPT Sites</a:t>
            </a:r>
          </a:p>
        </p:txBody>
      </p:sp>
      <p:sp>
        <p:nvSpPr>
          <p:cNvPr id="3" name="text-42-500">
            <a:extLst xmlns:a="http://schemas.openxmlformats.org/drawingml/2006/main">
              <a:ext uri="{FF2B5EF4-FFF2-40B4-BE49-F238E27FC236}">
                <a16:creationId xmlns:a16="http://schemas.microsoft.com/office/drawing/2014/main" id="{E5FD5EF7-1731-4116-A749-E429B87D57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4762500"/>
            <a:ext cx="819150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1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性能・使いやすさ・将来性を、役割の違いで比較</a:t>
            </a:r>
          </a:p>
        </p:txBody>
      </p:sp>
      <p:sp>
        <p:nvSpPr>
          <p:cNvPr id="4" name="text-42-610">
            <a:extLst xmlns:a="http://schemas.openxmlformats.org/drawingml/2006/main">
              <a:ext uri="{FF2B5EF4-FFF2-40B4-BE49-F238E27FC236}">
                <a16:creationId xmlns:a16="http://schemas.microsoft.com/office/drawing/2014/main" id="{3297D251-ADFC-4F73-BC20-7284B76E99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5810250"/>
            <a:ext cx="34290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2026年7月22日時点</a:t>
            </a:r>
          </a:p>
        </p:txBody>
      </p:sp>
      <p:sp>
        <p:nvSpPr>
          <p:cNvPr id="5" name="box-1080-80">
            <a:extLst xmlns:a="http://schemas.openxmlformats.org/drawingml/2006/main">
              <a:ext uri="{FF2B5EF4-FFF2-40B4-BE49-F238E27FC236}">
                <a16:creationId xmlns:a16="http://schemas.microsoft.com/office/drawing/2014/main" id="{F8184DE7-2CFE-47B1-912E-F2EC1D072E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762000"/>
            <a:ext cx="209550" cy="495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8120"/>
          </a:solidFill>
          <a:ln xmlns:a="http://schemas.openxmlformats.org/drawingml/2006/main" w="0">
            <a:solidFill>
              <a:srgbClr val="F48120"/>
            </a:solidFill>
            <a:prstDash val="solid"/>
          </a:ln>
        </p:spPr>
      </p:sp>
      <p:sp>
        <p:nvSpPr>
          <p:cNvPr id="6" name="box-1116-150">
            <a:extLst xmlns:a="http://schemas.openxmlformats.org/drawingml/2006/main">
              <a:ext uri="{FF2B5EF4-FFF2-40B4-BE49-F238E27FC236}">
                <a16:creationId xmlns:a16="http://schemas.microsoft.com/office/drawing/2014/main" id="{2571D0DD-9D0D-4CD9-B1A3-255002B9AA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29900" y="1428750"/>
            <a:ext cx="209550" cy="428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/>
          </a:solidFill>
          <a:ln xmlns:a="http://schemas.openxmlformats.org/drawingml/2006/main" w="0">
            <a:solidFill>
              <a:srgbClr val="000000"/>
            </a:solidFill>
            <a:prstDash val="solid"/>
          </a:ln>
        </p:spPr>
      </p:sp>
      <p:sp>
        <p:nvSpPr>
          <p:cNvPr id="7" name="box-1152-230">
            <a:extLst xmlns:a="http://schemas.openxmlformats.org/drawingml/2006/main">
              <a:ext uri="{FF2B5EF4-FFF2-40B4-BE49-F238E27FC236}">
                <a16:creationId xmlns:a16="http://schemas.microsoft.com/office/drawing/2014/main" id="{A4A31FC3-253A-4F7E-93D9-CC1C02334B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2190750"/>
            <a:ext cx="209550" cy="3524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ECF8E"/>
          </a:solidFill>
          <a:ln xmlns:a="http://schemas.openxmlformats.org/drawingml/2006/main" w="0">
            <a:solidFill>
              <a:srgbClr val="3ECF8E"/>
            </a:solidFill>
            <a:prstDash val="solid"/>
          </a:ln>
        </p:spPr>
      </p:sp>
      <p:sp>
        <p:nvSpPr>
          <p:cNvPr id="8" name="box-1188-310">
            <a:extLst xmlns:a="http://schemas.openxmlformats.org/drawingml/2006/main">
              <a:ext uri="{FF2B5EF4-FFF2-40B4-BE49-F238E27FC236}">
                <a16:creationId xmlns:a16="http://schemas.microsoft.com/office/drawing/2014/main" id="{08F3DA29-BEBA-4C85-BB2B-15ACCEFE78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15700" y="2952750"/>
            <a:ext cx="209550" cy="2762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DFF"/>
          </a:solidFill>
          <a:ln xmlns:a="http://schemas.openxmlformats.org/drawingml/2006/main" w="0">
            <a:solidFill>
              <a:srgbClr val="3D8DFF"/>
            </a:solidFill>
            <a:prstDash val="solid"/>
          </a:ln>
        </p:spPr>
      </p:sp>
    </p:spTree>
    <p:extLst>
      <p:ext uri="{BB962C8B-B14F-4D97-AF65-F5344CB8AC3E}">
        <p14:creationId xmlns:p14="http://schemas.microsoft.com/office/powerpoint/2010/main" val="1809493132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5" name="title-2">
            <a:extLst xmlns:a="http://schemas.openxmlformats.org/drawingml/2006/main">
              <a:ext uri="{FF2B5EF4-FFF2-40B4-BE49-F238E27FC236}">
                <a16:creationId xmlns:a16="http://schemas.microsoft.com/office/drawing/2014/main" id="{BDAB4358-B86C-4EEB-95C5-80D91EAE3A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6195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4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なぜ選ぶ？ 公開先で安全・費用・直しやすさが変わる</a:t>
            </a:r>
          </a:p>
        </p:txBody>
      </p:sp>
      <p:cxnSp>
        <p:nvCxnSpPr>
          <p:cNvPr id="16" name="rule-42-660"/>
          <p:cNvCxnSpPr/>
          <p:nvPr/>
        </p:nvCxnSpPr>
        <p:spPr>
          <a:xfrm xmlns:a="http://schemas.openxmlformats.org/drawingml/2006/main">
            <a:off x="400050" y="6286500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C6CBD2"/>
            </a:solidFill>
            <a:prstDash val="solid"/>
          </a:ln>
        </p:spPr>
      </p:cxnSp>
      <p:sp>
        <p:nvSpPr>
          <p:cNvPr id="3" name="text-1175-671">
            <a:extLst xmlns:a="http://schemas.openxmlformats.org/drawingml/2006/main">
              <a:ext uri="{FF2B5EF4-FFF2-40B4-BE49-F238E27FC236}">
                <a16:creationId xmlns:a16="http://schemas.microsoft.com/office/drawing/2014/main" id="{1034E964-2CDA-4205-BA84-CF922CA254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391275"/>
            <a:ext cx="6096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02</a:t>
            </a:r>
          </a:p>
        </p:txBody>
      </p:sp>
      <p:sp>
        <p:nvSpPr>
          <p:cNvPr id="4" name="text-42-671">
            <a:extLst xmlns:a="http://schemas.openxmlformats.org/drawingml/2006/main">
              <a:ext uri="{FF2B5EF4-FFF2-40B4-BE49-F238E27FC236}">
                <a16:creationId xmlns:a16="http://schemas.microsoft.com/office/drawing/2014/main" id="{6F19FCC2-0F42-49BB-85E9-114D7763AC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391275"/>
            <a:ext cx="10287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各社公式仕様 / Codex Manual: Sites</a:t>
            </a:r>
          </a:p>
        </p:txBody>
      </p:sp>
      <p:sp>
        <p:nvSpPr>
          <p:cNvPr id="5" name="text-42-120">
            <a:extLst xmlns:a="http://schemas.openxmlformats.org/drawingml/2006/main">
              <a:ext uri="{FF2B5EF4-FFF2-40B4-BE49-F238E27FC236}">
                <a16:creationId xmlns:a16="http://schemas.microsoft.com/office/drawing/2014/main" id="{215F3849-A215-4F03-95FF-D7E5598D7A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143000"/>
            <a:ext cx="11391900" cy="762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おすすめは、仮公開＝Sites、本番業務＝Vercel＋Supabase、大量配信・Edge＝Cloudflare。</a:t>
            </a:r>
          </a:p>
        </p:txBody>
      </p:sp>
      <p:sp>
        <p:nvSpPr>
          <p:cNvPr id="6" name="box-42-220">
            <a:extLst xmlns:a="http://schemas.openxmlformats.org/drawingml/2006/main">
              <a:ext uri="{FF2B5EF4-FFF2-40B4-BE49-F238E27FC236}">
                <a16:creationId xmlns:a16="http://schemas.microsoft.com/office/drawing/2014/main" id="{81482CFD-3FB1-4397-811A-9B24593F71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095500"/>
            <a:ext cx="35623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8120"/>
          </a:solidFill>
          <a:ln xmlns:a="http://schemas.openxmlformats.org/drawingml/2006/main" w="0">
            <a:solidFill>
              <a:srgbClr val="F48120"/>
            </a:solidFill>
            <a:prstDash val="solid"/>
          </a:ln>
        </p:spPr>
      </p:sp>
      <p:sp>
        <p:nvSpPr>
          <p:cNvPr id="7" name="text-42-245">
            <a:extLst xmlns:a="http://schemas.openxmlformats.org/drawingml/2006/main">
              <a:ext uri="{FF2B5EF4-FFF2-40B4-BE49-F238E27FC236}">
                <a16:creationId xmlns:a16="http://schemas.microsoft.com/office/drawing/2014/main" id="{B581F8F1-DAE3-4C46-8081-D6E42BC48D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333625"/>
            <a:ext cx="35623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Cloudflare</a:t>
            </a:r>
          </a:p>
        </p:txBody>
      </p:sp>
      <p:sp>
        <p:nvSpPr>
          <p:cNvPr id="8" name="text-42-315">
            <a:extLst xmlns:a="http://schemas.openxmlformats.org/drawingml/2006/main">
              <a:ext uri="{FF2B5EF4-FFF2-40B4-BE49-F238E27FC236}">
                <a16:creationId xmlns:a16="http://schemas.microsoft.com/office/drawing/2014/main" id="{198EBEE4-EBD2-4B11-81CF-6C425766B1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000375"/>
            <a:ext cx="3429000" cy="2838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速いEdge処理と大量配信
低い従量単価
R2のegress無料
向く：API、動画・PDF、gateway</a:t>
            </a:r>
          </a:p>
        </p:txBody>
      </p:sp>
      <p:sp>
        <p:nvSpPr>
          <p:cNvPr id="9" name="box-452-220">
            <a:extLst xmlns:a="http://schemas.openxmlformats.org/drawingml/2006/main">
              <a:ext uri="{FF2B5EF4-FFF2-40B4-BE49-F238E27FC236}">
                <a16:creationId xmlns:a16="http://schemas.microsoft.com/office/drawing/2014/main" id="{D1665F2B-8F63-4D5D-BB7F-0B6B76643C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2095500"/>
            <a:ext cx="35623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ECF8E"/>
          </a:solidFill>
          <a:ln xmlns:a="http://schemas.openxmlformats.org/drawingml/2006/main" w="0">
            <a:solidFill>
              <a:srgbClr val="3ECF8E"/>
            </a:solidFill>
            <a:prstDash val="solid"/>
          </a:ln>
        </p:spPr>
      </p:sp>
      <p:sp>
        <p:nvSpPr>
          <p:cNvPr id="10" name="text-452-245">
            <a:extLst xmlns:a="http://schemas.openxmlformats.org/drawingml/2006/main">
              <a:ext uri="{FF2B5EF4-FFF2-40B4-BE49-F238E27FC236}">
                <a16:creationId xmlns:a16="http://schemas.microsoft.com/office/drawing/2014/main" id="{2874F1D6-851C-4BED-93FD-1F5DE1D0AD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2333625"/>
            <a:ext cx="35623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Vercel + Supabase</a:t>
            </a:r>
          </a:p>
        </p:txBody>
      </p:sp>
      <p:sp>
        <p:nvSpPr>
          <p:cNvPr id="11" name="text-452-315">
            <a:extLst xmlns:a="http://schemas.openxmlformats.org/drawingml/2006/main">
              <a:ext uri="{FF2B5EF4-FFF2-40B4-BE49-F238E27FC236}">
                <a16:creationId xmlns:a16="http://schemas.microsoft.com/office/drawing/2014/main" id="{2A52B89F-2A31-40C0-B4A2-354E5CC4E8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3000375"/>
            <a:ext cx="3429000" cy="2838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業務アプリの完成度
Next.js + Auth + RLS + Postgres
Previewと運用が成熟
向く：会員、予約、管理、AI本番</a:t>
            </a:r>
          </a:p>
        </p:txBody>
      </p:sp>
      <p:sp>
        <p:nvSpPr>
          <p:cNvPr id="12" name="box-862-220">
            <a:extLst xmlns:a="http://schemas.openxmlformats.org/drawingml/2006/main">
              <a:ext uri="{FF2B5EF4-FFF2-40B4-BE49-F238E27FC236}">
                <a16:creationId xmlns:a16="http://schemas.microsoft.com/office/drawing/2014/main" id="{0B02832F-04C8-46D0-B93E-5DF6D66E28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2095500"/>
            <a:ext cx="35623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DFF"/>
          </a:solidFill>
          <a:ln xmlns:a="http://schemas.openxmlformats.org/drawingml/2006/main" w="0">
            <a:solidFill>
              <a:srgbClr val="3D8DFF"/>
            </a:solidFill>
            <a:prstDash val="solid"/>
          </a:ln>
        </p:spPr>
      </p:sp>
      <p:sp>
        <p:nvSpPr>
          <p:cNvPr id="13" name="text-862-245">
            <a:extLst xmlns:a="http://schemas.openxmlformats.org/drawingml/2006/main">
              <a:ext uri="{FF2B5EF4-FFF2-40B4-BE49-F238E27FC236}">
                <a16:creationId xmlns:a16="http://schemas.microsoft.com/office/drawing/2014/main" id="{4C22D80A-C5BA-4C4C-B13F-65A2878D2A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2333625"/>
            <a:ext cx="35623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Sites</a:t>
            </a:r>
          </a:p>
        </p:txBody>
      </p:sp>
      <p:sp>
        <p:nvSpPr>
          <p:cNvPr id="14" name="text-862-315">
            <a:extLst xmlns:a="http://schemas.openxmlformats.org/drawingml/2006/main">
              <a:ext uri="{FF2B5EF4-FFF2-40B4-BE49-F238E27FC236}">
                <a16:creationId xmlns:a16="http://schemas.microsoft.com/office/drawing/2014/main" id="{19A1EE60-F3ED-467A-9B29-FF6E201AB7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3000375"/>
            <a:ext cx="3429000" cy="2838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仮ページ公開の速さ
会話から作成・共有・修正
運用負担が最小
向く：講座demo、提案LP、社内tool</a:t>
            </a:r>
          </a:p>
        </p:txBody>
      </p:sp>
    </p:spTree>
    <p:extLst>
      <p:ext uri="{BB962C8B-B14F-4D97-AF65-F5344CB8AC3E}">
        <p14:creationId xmlns:p14="http://schemas.microsoft.com/office/powerpoint/2010/main" val="892149111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30" name="title-3">
            <a:extLst xmlns:a="http://schemas.openxmlformats.org/drawingml/2006/main">
              <a:ext uri="{FF2B5EF4-FFF2-40B4-BE49-F238E27FC236}">
                <a16:creationId xmlns:a16="http://schemas.microsoft.com/office/drawing/2014/main" id="{06807B33-1CC9-4EC2-A31E-6396AE959E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6195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4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構成の違い：最短公開・本番業務・Edge専門を分ける</a:t>
            </a:r>
          </a:p>
        </p:txBody>
      </p:sp>
      <p:cxnSp>
        <p:nvCxnSpPr>
          <p:cNvPr id="31" name="rule-42-660"/>
          <p:cNvCxnSpPr/>
          <p:nvPr/>
        </p:nvCxnSpPr>
        <p:spPr>
          <a:xfrm xmlns:a="http://schemas.openxmlformats.org/drawingml/2006/main">
            <a:off x="400050" y="6286500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C6CBD2"/>
            </a:solidFill>
            <a:prstDash val="solid"/>
          </a:ln>
        </p:spPr>
      </p:cxnSp>
      <p:sp>
        <p:nvSpPr>
          <p:cNvPr id="3" name="text-1175-671">
            <a:extLst xmlns:a="http://schemas.openxmlformats.org/drawingml/2006/main">
              <a:ext uri="{FF2B5EF4-FFF2-40B4-BE49-F238E27FC236}">
                <a16:creationId xmlns:a16="http://schemas.microsoft.com/office/drawing/2014/main" id="{F034B614-8169-4E99-9726-8C1C5137A5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391275"/>
            <a:ext cx="6096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03</a:t>
            </a:r>
          </a:p>
        </p:txBody>
      </p:sp>
      <p:sp>
        <p:nvSpPr>
          <p:cNvPr id="4" name="text-42-671">
            <a:extLst xmlns:a="http://schemas.openxmlformats.org/drawingml/2006/main">
              <a:ext uri="{FF2B5EF4-FFF2-40B4-BE49-F238E27FC236}">
                <a16:creationId xmlns:a16="http://schemas.microsoft.com/office/drawing/2014/main" id="{C5570F5D-5003-4156-9174-C02607BFD0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391275"/>
            <a:ext cx="10287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AI相談向け推奨アーキテクチャ</a:t>
            </a:r>
          </a:p>
        </p:txBody>
      </p:sp>
      <p:sp>
        <p:nvSpPr>
          <p:cNvPr id="5" name="text-42-122">
            <a:extLst xmlns:a="http://schemas.openxmlformats.org/drawingml/2006/main">
              <a:ext uri="{FF2B5EF4-FFF2-40B4-BE49-F238E27FC236}">
                <a16:creationId xmlns:a16="http://schemas.microsoft.com/office/drawing/2014/main" id="{D4CEECAE-4A97-44DF-95B6-D294E30A54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162050"/>
            <a:ext cx="11391900" cy="723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AI相談では全部を移す必要はない。成果物の寿命と負荷に応じて置き場所を変える。</a:t>
            </a:r>
          </a:p>
        </p:txBody>
      </p:sp>
      <p:sp>
        <p:nvSpPr>
          <p:cNvPr id="6" name="text-252-330">
            <a:extLst xmlns:a="http://schemas.openxmlformats.org/drawingml/2006/main">
              <a:ext uri="{FF2B5EF4-FFF2-40B4-BE49-F238E27FC236}">
                <a16:creationId xmlns:a16="http://schemas.microsoft.com/office/drawing/2014/main" id="{75D6C157-F109-4B7F-BD4F-FB52D6A680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3143250"/>
            <a:ext cx="38100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Autofit/>
          </a:bodyPr>
          <a:lstStyle xmlns:a="http://schemas.openxmlformats.org/drawingml/2006/main"/>
          <a:p xmlns:a="http://schemas.openxmlformats.org/drawingml/2006/main">
            <a:pPr algn="ctr">
              <a:defRPr sz="2550" b="0">
                <a:solidFill>
                  <a:srgbClr val="C6CBD2"/>
                </a:solidFill>
                <a:latin typeface="Yu Gothic UI"/>
                <a:ea typeface="Yu Gothic UI"/>
                <a:cs typeface="Yu Gothic UI"/>
              </a:defRPr>
            </a:pPr>
            <a:r>
              <a:t>→</a:t>
            </a:r>
          </a:p>
        </p:txBody>
      </p:sp>
      <p:sp>
        <p:nvSpPr>
          <p:cNvPr id="7" name="text-502-330">
            <a:extLst xmlns:a="http://schemas.openxmlformats.org/drawingml/2006/main">
              <a:ext uri="{FF2B5EF4-FFF2-40B4-BE49-F238E27FC236}">
                <a16:creationId xmlns:a16="http://schemas.microsoft.com/office/drawing/2014/main" id="{F2DD9711-380D-4EF6-8ADF-9BAEC18F89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3143250"/>
            <a:ext cx="38100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Autofit/>
          </a:bodyPr>
          <a:lstStyle xmlns:a="http://schemas.openxmlformats.org/drawingml/2006/main"/>
          <a:p xmlns:a="http://schemas.openxmlformats.org/drawingml/2006/main">
            <a:pPr algn="ctr">
              <a:defRPr sz="2550" b="0">
                <a:solidFill>
                  <a:srgbClr val="C6CBD2"/>
                </a:solidFill>
                <a:latin typeface="Yu Gothic UI"/>
                <a:ea typeface="Yu Gothic UI"/>
                <a:cs typeface="Yu Gothic UI"/>
              </a:defRPr>
            </a:pPr>
            <a:r>
              <a:t>→</a:t>
            </a:r>
          </a:p>
        </p:txBody>
      </p:sp>
      <p:sp>
        <p:nvSpPr>
          <p:cNvPr id="8" name="text-752-330">
            <a:extLst xmlns:a="http://schemas.openxmlformats.org/drawingml/2006/main">
              <a:ext uri="{FF2B5EF4-FFF2-40B4-BE49-F238E27FC236}">
                <a16:creationId xmlns:a16="http://schemas.microsoft.com/office/drawing/2014/main" id="{DF35F59C-DD21-4349-B887-3439E012B2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62800" y="3143250"/>
            <a:ext cx="38100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Autofit/>
          </a:bodyPr>
          <a:lstStyle xmlns:a="http://schemas.openxmlformats.org/drawingml/2006/main"/>
          <a:p xmlns:a="http://schemas.openxmlformats.org/drawingml/2006/main">
            <a:pPr algn="ctr">
              <a:defRPr sz="2550" b="0">
                <a:solidFill>
                  <a:srgbClr val="C6CBD2"/>
                </a:solidFill>
                <a:latin typeface="Yu Gothic UI"/>
                <a:ea typeface="Yu Gothic UI"/>
                <a:cs typeface="Yu Gothic UI"/>
              </a:defRPr>
            </a:pPr>
            <a:r>
              <a:t>→</a:t>
            </a:r>
          </a:p>
        </p:txBody>
      </p:sp>
      <p:sp>
        <p:nvSpPr>
          <p:cNvPr id="9" name="text-1002-330">
            <a:extLst xmlns:a="http://schemas.openxmlformats.org/drawingml/2006/main">
              <a:ext uri="{FF2B5EF4-FFF2-40B4-BE49-F238E27FC236}">
                <a16:creationId xmlns:a16="http://schemas.microsoft.com/office/drawing/2014/main" id="{68AA30C6-A3DD-4F55-8EAE-5BC3400B8E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44050" y="3143250"/>
            <a:ext cx="38100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Autofit/>
          </a:bodyPr>
          <a:lstStyle xmlns:a="http://schemas.openxmlformats.org/drawingml/2006/main"/>
          <a:p xmlns:a="http://schemas.openxmlformats.org/drawingml/2006/main">
            <a:pPr algn="ctr">
              <a:defRPr sz="2550" b="0">
                <a:solidFill>
                  <a:srgbClr val="C6CBD2"/>
                </a:solidFill>
                <a:latin typeface="Yu Gothic UI"/>
                <a:ea typeface="Yu Gothic UI"/>
                <a:cs typeface="Yu Gothic UI"/>
              </a:defRPr>
            </a:pPr>
            <a:r>
              <a:t>→</a:t>
            </a:r>
          </a:p>
        </p:txBody>
      </p:sp>
      <p:sp>
        <p:nvSpPr>
          <p:cNvPr id="10" name="box-42-250">
            <a:extLst xmlns:a="http://schemas.openxmlformats.org/drawingml/2006/main">
              <a:ext uri="{FF2B5EF4-FFF2-40B4-BE49-F238E27FC236}">
                <a16:creationId xmlns:a16="http://schemas.microsoft.com/office/drawing/2014/main" id="{189CFB91-48B0-4430-BF45-2073DCD886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381250"/>
            <a:ext cx="1905000" cy="2190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EAF4FF"/>
          </a:solidFill>
          <a:ln xmlns:a="http://schemas.openxmlformats.org/drawingml/2006/main" w="9525">
            <a:solidFill>
              <a:srgbClr val="3D8DFF"/>
            </a:solidFill>
            <a:prstDash val="solid"/>
          </a:ln>
        </p:spPr>
      </p:sp>
      <p:sp>
        <p:nvSpPr>
          <p:cNvPr id="11" name="box-42-250">
            <a:extLst xmlns:a="http://schemas.openxmlformats.org/drawingml/2006/main">
              <a:ext uri="{FF2B5EF4-FFF2-40B4-BE49-F238E27FC236}">
                <a16:creationId xmlns:a16="http://schemas.microsoft.com/office/drawing/2014/main" id="{AD7D7493-5346-4575-8E04-3DC9CAB896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381250"/>
            <a:ext cx="1905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DFF"/>
          </a:solidFill>
          <a:ln xmlns:a="http://schemas.openxmlformats.org/drawingml/2006/main" w="0">
            <a:solidFill>
              <a:srgbClr val="3D8DFF"/>
            </a:solidFill>
            <a:prstDash val="solid"/>
          </a:ln>
        </p:spPr>
      </p:sp>
      <p:sp>
        <p:nvSpPr>
          <p:cNvPr id="12" name="text-60-282">
            <a:extLst xmlns:a="http://schemas.openxmlformats.org/drawingml/2006/main">
              <a:ext uri="{FF2B5EF4-FFF2-40B4-BE49-F238E27FC236}">
                <a16:creationId xmlns:a16="http://schemas.microsoft.com/office/drawing/2014/main" id="{F6FABA4E-4C13-4AD3-AEDF-685E036703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2686050"/>
            <a:ext cx="1562100" cy="704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1875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Sites</a:t>
            </a:r>
          </a:p>
        </p:txBody>
      </p:sp>
      <p:sp>
        <p:nvSpPr>
          <p:cNvPr id="13" name="text-58-370">
            <a:extLst xmlns:a="http://schemas.openxmlformats.org/drawingml/2006/main">
              <a:ext uri="{FF2B5EF4-FFF2-40B4-BE49-F238E27FC236}">
                <a16:creationId xmlns:a16="http://schemas.microsoft.com/office/drawing/2014/main" id="{A873A180-9E05-4F10-9146-6D1D5F1AB1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524250"/>
            <a:ext cx="16002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127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仮ページ
講座demo
提案LP</a:t>
            </a:r>
          </a:p>
        </p:txBody>
      </p:sp>
      <p:sp>
        <p:nvSpPr>
          <p:cNvPr id="14" name="box-292-250">
            <a:extLst xmlns:a="http://schemas.openxmlformats.org/drawingml/2006/main">
              <a:ext uri="{FF2B5EF4-FFF2-40B4-BE49-F238E27FC236}">
                <a16:creationId xmlns:a16="http://schemas.microsoft.com/office/drawing/2014/main" id="{72412623-BD7C-4918-8D05-9F883B6F6F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2381250"/>
            <a:ext cx="1905000" cy="2190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F2F2F2"/>
          </a:solidFill>
          <a:ln xmlns:a="http://schemas.openxmlformats.org/drawingml/2006/main" w="9525">
            <a:solidFill>
              <a:srgbClr val="000000"/>
            </a:solidFill>
            <a:prstDash val="solid"/>
          </a:ln>
        </p:spPr>
      </p:sp>
      <p:sp>
        <p:nvSpPr>
          <p:cNvPr id="15" name="box-292-250">
            <a:extLst xmlns:a="http://schemas.openxmlformats.org/drawingml/2006/main">
              <a:ext uri="{FF2B5EF4-FFF2-40B4-BE49-F238E27FC236}">
                <a16:creationId xmlns:a16="http://schemas.microsoft.com/office/drawing/2014/main" id="{2FA34EE3-C40E-412B-AB0B-EE09F80CA6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2381250"/>
            <a:ext cx="1905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/>
          </a:solidFill>
          <a:ln xmlns:a="http://schemas.openxmlformats.org/drawingml/2006/main" w="0">
            <a:solidFill>
              <a:srgbClr val="000000"/>
            </a:solidFill>
            <a:prstDash val="solid"/>
          </a:ln>
        </p:spPr>
      </p:sp>
      <p:sp>
        <p:nvSpPr>
          <p:cNvPr id="16" name="text-310-282">
            <a:extLst xmlns:a="http://schemas.openxmlformats.org/drawingml/2006/main">
              <a:ext uri="{FF2B5EF4-FFF2-40B4-BE49-F238E27FC236}">
                <a16:creationId xmlns:a16="http://schemas.microsoft.com/office/drawing/2014/main" id="{0E07BB0B-3CC4-43B3-AADD-DC02855BA6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52750" y="2686050"/>
            <a:ext cx="1562100" cy="704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1875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Vercel</a:t>
            </a:r>
          </a:p>
        </p:txBody>
      </p:sp>
      <p:sp>
        <p:nvSpPr>
          <p:cNvPr id="17" name="text-308-370">
            <a:extLst xmlns:a="http://schemas.openxmlformats.org/drawingml/2006/main">
              <a:ext uri="{FF2B5EF4-FFF2-40B4-BE49-F238E27FC236}">
                <a16:creationId xmlns:a16="http://schemas.microsoft.com/office/drawing/2014/main" id="{65880307-E0DE-4BDC-A1C7-297899EEAD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33700" y="3524250"/>
            <a:ext cx="16002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127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公開Web
Admin
API / AI UI</a:t>
            </a:r>
          </a:p>
        </p:txBody>
      </p:sp>
      <p:sp>
        <p:nvSpPr>
          <p:cNvPr id="18" name="box-542-250">
            <a:extLst xmlns:a="http://schemas.openxmlformats.org/drawingml/2006/main">
              <a:ext uri="{FF2B5EF4-FFF2-40B4-BE49-F238E27FC236}">
                <a16:creationId xmlns:a16="http://schemas.microsoft.com/office/drawing/2014/main" id="{98E4D1A9-1B32-4F85-BCAC-E694B34FF3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62550" y="2381250"/>
            <a:ext cx="1905000" cy="2190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EAFBF3"/>
          </a:solidFill>
          <a:ln xmlns:a="http://schemas.openxmlformats.org/drawingml/2006/main" w="9525">
            <a:solidFill>
              <a:srgbClr val="3ECF8E"/>
            </a:solidFill>
            <a:prstDash val="solid"/>
          </a:ln>
        </p:spPr>
      </p:sp>
      <p:sp>
        <p:nvSpPr>
          <p:cNvPr id="19" name="box-542-250">
            <a:extLst xmlns:a="http://schemas.openxmlformats.org/drawingml/2006/main">
              <a:ext uri="{FF2B5EF4-FFF2-40B4-BE49-F238E27FC236}">
                <a16:creationId xmlns:a16="http://schemas.microsoft.com/office/drawing/2014/main" id="{F6972122-5C55-4DB0-93AF-069AB2139A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62550" y="2381250"/>
            <a:ext cx="1905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ECF8E"/>
          </a:solidFill>
          <a:ln xmlns:a="http://schemas.openxmlformats.org/drawingml/2006/main" w="0">
            <a:solidFill>
              <a:srgbClr val="3ECF8E"/>
            </a:solidFill>
            <a:prstDash val="solid"/>
          </a:ln>
        </p:spPr>
      </p:sp>
      <p:sp>
        <p:nvSpPr>
          <p:cNvPr id="20" name="text-560-282">
            <a:extLst xmlns:a="http://schemas.openxmlformats.org/drawingml/2006/main">
              <a:ext uri="{FF2B5EF4-FFF2-40B4-BE49-F238E27FC236}">
                <a16:creationId xmlns:a16="http://schemas.microsoft.com/office/drawing/2014/main" id="{1D731C82-C71E-46AD-9E78-700089A4B8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0" y="2686050"/>
            <a:ext cx="1562100" cy="704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1875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Supabase</a:t>
            </a:r>
          </a:p>
        </p:txBody>
      </p:sp>
      <p:sp>
        <p:nvSpPr>
          <p:cNvPr id="21" name="text-558-370">
            <a:extLst xmlns:a="http://schemas.openxmlformats.org/drawingml/2006/main">
              <a:ext uri="{FF2B5EF4-FFF2-40B4-BE49-F238E27FC236}">
                <a16:creationId xmlns:a16="http://schemas.microsoft.com/office/drawing/2014/main" id="{3891C892-56A0-406B-AC30-A57910D9EC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4950" y="3524250"/>
            <a:ext cx="16002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127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Auth / RLS
Postgres
業務データ</a:t>
            </a:r>
          </a:p>
        </p:txBody>
      </p:sp>
      <p:sp>
        <p:nvSpPr>
          <p:cNvPr id="22" name="box-792-250">
            <a:extLst xmlns:a="http://schemas.openxmlformats.org/drawingml/2006/main">
              <a:ext uri="{FF2B5EF4-FFF2-40B4-BE49-F238E27FC236}">
                <a16:creationId xmlns:a16="http://schemas.microsoft.com/office/drawing/2014/main" id="{0524AA3E-97D6-4272-9EBC-7FB5027555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43800" y="2381250"/>
            <a:ext cx="1905000" cy="2190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FFF2E8"/>
          </a:solidFill>
          <a:ln xmlns:a="http://schemas.openxmlformats.org/drawingml/2006/main" w="9525">
            <a:solidFill>
              <a:srgbClr val="F48120"/>
            </a:solidFill>
            <a:prstDash val="solid"/>
          </a:ln>
        </p:spPr>
      </p:sp>
      <p:sp>
        <p:nvSpPr>
          <p:cNvPr id="23" name="box-792-250">
            <a:extLst xmlns:a="http://schemas.openxmlformats.org/drawingml/2006/main">
              <a:ext uri="{FF2B5EF4-FFF2-40B4-BE49-F238E27FC236}">
                <a16:creationId xmlns:a16="http://schemas.microsoft.com/office/drawing/2014/main" id="{03121EFB-B627-4E7E-B2AE-DF3254182D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43800" y="2381250"/>
            <a:ext cx="1905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8120"/>
          </a:solidFill>
          <a:ln xmlns:a="http://schemas.openxmlformats.org/drawingml/2006/main" w="0">
            <a:solidFill>
              <a:srgbClr val="F48120"/>
            </a:solidFill>
            <a:prstDash val="solid"/>
          </a:ln>
        </p:spPr>
      </p:sp>
      <p:sp>
        <p:nvSpPr>
          <p:cNvPr id="24" name="text-810-282">
            <a:extLst xmlns:a="http://schemas.openxmlformats.org/drawingml/2006/main">
              <a:ext uri="{FF2B5EF4-FFF2-40B4-BE49-F238E27FC236}">
                <a16:creationId xmlns:a16="http://schemas.microsoft.com/office/drawing/2014/main" id="{879DA929-A041-4D10-9C0E-40C6DCF720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2686050"/>
            <a:ext cx="1562100" cy="704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1875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Cloudflare R2</a:t>
            </a:r>
          </a:p>
        </p:txBody>
      </p:sp>
      <p:sp>
        <p:nvSpPr>
          <p:cNvPr id="25" name="text-808-370">
            <a:extLst xmlns:a="http://schemas.openxmlformats.org/drawingml/2006/main">
              <a:ext uri="{FF2B5EF4-FFF2-40B4-BE49-F238E27FC236}">
                <a16:creationId xmlns:a16="http://schemas.microsoft.com/office/drawing/2014/main" id="{D3056FE8-F637-487B-8E41-DB4CF766B4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3524250"/>
            <a:ext cx="16002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127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画像・動画
PDF
大容量配信</a:t>
            </a:r>
          </a:p>
        </p:txBody>
      </p:sp>
      <p:sp>
        <p:nvSpPr>
          <p:cNvPr id="26" name="box-1042-250">
            <a:extLst xmlns:a="http://schemas.openxmlformats.org/drawingml/2006/main">
              <a:ext uri="{FF2B5EF4-FFF2-40B4-BE49-F238E27FC236}">
                <a16:creationId xmlns:a16="http://schemas.microsoft.com/office/drawing/2014/main" id="{1C6F4F06-C61B-4F1F-A852-9D7CF745E1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25050" y="2381250"/>
            <a:ext cx="1905000" cy="2190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F2F2F2"/>
          </a:solidFill>
          <a:ln xmlns:a="http://schemas.openxmlformats.org/drawingml/2006/main" w="9525">
            <a:solidFill>
              <a:srgbClr val="F48120"/>
            </a:solidFill>
            <a:prstDash val="solid"/>
          </a:ln>
        </p:spPr>
      </p:sp>
      <p:sp>
        <p:nvSpPr>
          <p:cNvPr id="27" name="box-1042-250">
            <a:extLst xmlns:a="http://schemas.openxmlformats.org/drawingml/2006/main">
              <a:ext uri="{FF2B5EF4-FFF2-40B4-BE49-F238E27FC236}">
                <a16:creationId xmlns:a16="http://schemas.microsoft.com/office/drawing/2014/main" id="{505059D3-DBC5-4B35-8295-AFAE4D6A57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25050" y="2381250"/>
            <a:ext cx="1905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8120"/>
          </a:solidFill>
          <a:ln xmlns:a="http://schemas.openxmlformats.org/drawingml/2006/main" w="0">
            <a:solidFill>
              <a:srgbClr val="F48120"/>
            </a:solidFill>
            <a:prstDash val="solid"/>
          </a:ln>
        </p:spPr>
      </p:sp>
      <p:sp>
        <p:nvSpPr>
          <p:cNvPr id="28" name="text-1060-282">
            <a:extLst xmlns:a="http://schemas.openxmlformats.org/drawingml/2006/main">
              <a:ext uri="{FF2B5EF4-FFF2-40B4-BE49-F238E27FC236}">
                <a16:creationId xmlns:a16="http://schemas.microsoft.com/office/drawing/2014/main" id="{FBADC0AD-5328-46D7-B606-94AAB10641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0" y="2686050"/>
            <a:ext cx="1562100" cy="704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1875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Workers</a:t>
            </a:r>
          </a:p>
        </p:txBody>
      </p:sp>
      <p:sp>
        <p:nvSpPr>
          <p:cNvPr id="29" name="text-1058-370">
            <a:extLst xmlns:a="http://schemas.openxmlformats.org/drawingml/2006/main">
              <a:ext uri="{FF2B5EF4-FFF2-40B4-BE49-F238E27FC236}">
                <a16:creationId xmlns:a16="http://schemas.microsoft.com/office/drawing/2014/main" id="{B2C699C5-939A-4A94-95DD-F99034F85C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77450" y="3524250"/>
            <a:ext cx="16002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127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必要時のみ
Edge API
cache / 制御</a:t>
            </a:r>
          </a:p>
        </p:txBody>
      </p:sp>
    </p:spTree>
    <p:extLst>
      <p:ext uri="{BB962C8B-B14F-4D97-AF65-F5344CB8AC3E}">
        <p14:creationId xmlns:p14="http://schemas.microsoft.com/office/powerpoint/2010/main" val="1153975859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7" name="title-4">
            <a:extLst xmlns:a="http://schemas.openxmlformats.org/drawingml/2006/main">
              <a:ext uri="{FF2B5EF4-FFF2-40B4-BE49-F238E27FC236}">
                <a16:creationId xmlns:a16="http://schemas.microsoft.com/office/drawing/2014/main" id="{C8C6B1E6-E617-41C6-BE16-F5DE0F70EA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6195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4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性能：速さではなく『得意な処理』で見る</a:t>
            </a:r>
          </a:p>
        </p:txBody>
      </p:sp>
      <p:cxnSp>
        <p:nvCxnSpPr>
          <p:cNvPr id="8" name="rule-42-660"/>
          <p:cNvCxnSpPr/>
          <p:nvPr/>
        </p:nvCxnSpPr>
        <p:spPr>
          <a:xfrm xmlns:a="http://schemas.openxmlformats.org/drawingml/2006/main">
            <a:off x="400050" y="6286500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C6CBD2"/>
            </a:solidFill>
            <a:prstDash val="solid"/>
          </a:ln>
        </p:spPr>
      </p:cxnSp>
      <p:sp>
        <p:nvSpPr>
          <p:cNvPr id="3" name="text-1175-671">
            <a:extLst xmlns:a="http://schemas.openxmlformats.org/drawingml/2006/main">
              <a:ext uri="{FF2B5EF4-FFF2-40B4-BE49-F238E27FC236}">
                <a16:creationId xmlns:a16="http://schemas.microsoft.com/office/drawing/2014/main" id="{BAF024D4-22A1-41D4-BEAE-9614D7BBBE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391275"/>
            <a:ext cx="6096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04</a:t>
            </a:r>
          </a:p>
        </p:txBody>
      </p:sp>
      <p:sp>
        <p:nvSpPr>
          <p:cNvPr id="4" name="text-42-671">
            <a:extLst xmlns:a="http://schemas.openxmlformats.org/drawingml/2006/main">
              <a:ext uri="{FF2B5EF4-FFF2-40B4-BE49-F238E27FC236}">
                <a16:creationId xmlns:a16="http://schemas.microsoft.com/office/drawing/2014/main" id="{0CCAC396-11E3-442F-A05F-56A296CF38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391275"/>
            <a:ext cx="10287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Cloudflare / Vercel / Supabase公式仕様、Sites現行仕様からの相対評価</a:t>
            </a:r>
          </a:p>
        </p:txBody>
      </p:sp>
      <p:sp>
        <p:nvSpPr>
          <p:cNvPr id="5" name="text-42-112">
            <a:extLst xmlns:a="http://schemas.openxmlformats.org/drawingml/2006/main">
              <a:ext uri="{FF2B5EF4-FFF2-40B4-BE49-F238E27FC236}">
                <a16:creationId xmlns:a16="http://schemas.microsoft.com/office/drawing/2014/main" id="{61DEF0D4-6BB5-4E30-B20D-9A6DF46EF4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06680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5点満点の相対評価。公式アーキテクチャと制限から見た設計適合度であり、同一アプリの実測値ではない。</a:t>
            </a:r>
          </a:p>
        </p:txBody>
      </p:sp>
      <p:graphicFrame>
        <p:nvGraphicFramePr>
          <p:cNvPr id="12" name="Chart"/>
          <p:cNvGraphicFramePr/>
          <p:nvPr/>
        </p:nvGraphicFramePr>
        <p:xfrm>
          <a:off xmlns:a="http://schemas.openxmlformats.org/drawingml/2006/main" x="400050" y="1857375"/>
          <a:ext xmlns:a="http://schemas.openxmlformats.org/drawingml/2006/main" cx="11391900" cy="40957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e5ad624077124340"/>
          </a:graphicData>
        </a:graphic>
      </p:graphicFrame>
    </p:spTree>
    <p:extLst>
      <p:ext uri="{BB962C8B-B14F-4D97-AF65-F5344CB8AC3E}">
        <p14:creationId xmlns:p14="http://schemas.microsoft.com/office/powerpoint/2010/main" val="1061290396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7" name="title-5">
            <a:extLst xmlns:a="http://schemas.openxmlformats.org/drawingml/2006/main">
              <a:ext uri="{FF2B5EF4-FFF2-40B4-BE49-F238E27FC236}">
                <a16:creationId xmlns:a16="http://schemas.microsoft.com/office/drawing/2014/main" id="{4047F160-859C-44C0-AEED-05C1926E4F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6195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4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使いやすさ：最初はSites、本番業務はVercel + Supabase</a:t>
            </a:r>
          </a:p>
        </p:txBody>
      </p:sp>
      <p:cxnSp>
        <p:nvCxnSpPr>
          <p:cNvPr id="8" name="rule-42-660"/>
          <p:cNvCxnSpPr/>
          <p:nvPr/>
        </p:nvCxnSpPr>
        <p:spPr>
          <a:xfrm xmlns:a="http://schemas.openxmlformats.org/drawingml/2006/main">
            <a:off x="400050" y="6286500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C6CBD2"/>
            </a:solidFill>
            <a:prstDash val="solid"/>
          </a:ln>
        </p:spPr>
      </p:cxnSp>
      <p:sp>
        <p:nvSpPr>
          <p:cNvPr id="3" name="text-1175-671">
            <a:extLst xmlns:a="http://schemas.openxmlformats.org/drawingml/2006/main">
              <a:ext uri="{FF2B5EF4-FFF2-40B4-BE49-F238E27FC236}">
                <a16:creationId xmlns:a16="http://schemas.microsoft.com/office/drawing/2014/main" id="{64894A7B-29F6-4CF6-B7CD-536A4D7F00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391275"/>
            <a:ext cx="6096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05</a:t>
            </a:r>
          </a:p>
        </p:txBody>
      </p:sp>
      <p:sp>
        <p:nvSpPr>
          <p:cNvPr id="4" name="text-42-671">
            <a:extLst xmlns:a="http://schemas.openxmlformats.org/drawingml/2006/main">
              <a:ext uri="{FF2B5EF4-FFF2-40B4-BE49-F238E27FC236}">
                <a16:creationId xmlns:a16="http://schemas.microsoft.com/office/drawing/2014/main" id="{EEA87BA7-A9AD-4CB5-8002-412AB3F708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391275"/>
            <a:ext cx="10287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現行workflowの相対評価</a:t>
            </a:r>
          </a:p>
        </p:txBody>
      </p:sp>
      <p:sp>
        <p:nvSpPr>
          <p:cNvPr id="5" name="text-42-112">
            <a:extLst xmlns:a="http://schemas.openxmlformats.org/drawingml/2006/main">
              <a:ext uri="{FF2B5EF4-FFF2-40B4-BE49-F238E27FC236}">
                <a16:creationId xmlns:a16="http://schemas.microsoft.com/office/drawing/2014/main" id="{1E887F9A-3CB2-4720-8A88-CDE2B25412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06680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Hello Worldではなく、認証・保存・共有・更新・障害対応まで含めて比較。</a:t>
            </a:r>
          </a:p>
        </p:txBody>
      </p:sp>
      <p:graphicFrame>
        <p:nvGraphicFramePr>
          <p:cNvPr id="12" name="Chart"/>
          <p:cNvGraphicFramePr/>
          <p:nvPr/>
        </p:nvGraphicFramePr>
        <p:xfrm>
          <a:off xmlns:a="http://schemas.openxmlformats.org/drawingml/2006/main" x="400050" y="1857375"/>
          <a:ext xmlns:a="http://schemas.openxmlformats.org/drawingml/2006/main" cx="11391900" cy="40957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0db990663d3542e1"/>
          </a:graphicData>
        </a:graphic>
      </p:graphicFrame>
    </p:spTree>
    <p:extLst>
      <p:ext uri="{BB962C8B-B14F-4D97-AF65-F5344CB8AC3E}">
        <p14:creationId xmlns:p14="http://schemas.microsoft.com/office/powerpoint/2010/main" val="1789278241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7" name="title-6">
            <a:extLst xmlns:a="http://schemas.openxmlformats.org/drawingml/2006/main">
              <a:ext uri="{FF2B5EF4-FFF2-40B4-BE49-F238E27FC236}">
                <a16:creationId xmlns:a16="http://schemas.microsoft.com/office/drawing/2014/main" id="{D9936C24-2F53-4A23-BA3D-9FF4F662DC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6195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4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将来性と費用：標準技術・成熟度・上限の透明性を見る</a:t>
            </a:r>
          </a:p>
        </p:txBody>
      </p:sp>
      <p:cxnSp>
        <p:nvCxnSpPr>
          <p:cNvPr id="8" name="rule-42-660"/>
          <p:cNvCxnSpPr/>
          <p:nvPr/>
        </p:nvCxnSpPr>
        <p:spPr>
          <a:xfrm xmlns:a="http://schemas.openxmlformats.org/drawingml/2006/main">
            <a:off x="400050" y="6286500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C6CBD2"/>
            </a:solidFill>
            <a:prstDash val="solid"/>
          </a:ln>
        </p:spPr>
      </p:cxnSp>
      <p:sp>
        <p:nvSpPr>
          <p:cNvPr id="3" name="text-1175-671">
            <a:extLst xmlns:a="http://schemas.openxmlformats.org/drawingml/2006/main">
              <a:ext uri="{FF2B5EF4-FFF2-40B4-BE49-F238E27FC236}">
                <a16:creationId xmlns:a16="http://schemas.microsoft.com/office/drawing/2014/main" id="{22999015-3967-4D60-9560-D81CD289E3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391275"/>
            <a:ext cx="6096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06</a:t>
            </a:r>
          </a:p>
        </p:txBody>
      </p:sp>
      <p:sp>
        <p:nvSpPr>
          <p:cNvPr id="4" name="text-42-671">
            <a:extLst xmlns:a="http://schemas.openxmlformats.org/drawingml/2006/main">
              <a:ext uri="{FF2B5EF4-FFF2-40B4-BE49-F238E27FC236}">
                <a16:creationId xmlns:a16="http://schemas.microsoft.com/office/drawing/2014/main" id="{3A9A1EA5-6DDE-42E0-B503-6623ABB907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391275"/>
            <a:ext cx="10287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各社pricing / limits（2026-07-20確認） / Codex Manual: Sites</a:t>
            </a:r>
          </a:p>
        </p:txBody>
      </p:sp>
      <p:sp>
        <p:nvSpPr>
          <p:cNvPr id="5" name="text-42-116">
            <a:extLst xmlns:a="http://schemas.openxmlformats.org/drawingml/2006/main">
              <a:ext uri="{FF2B5EF4-FFF2-40B4-BE49-F238E27FC236}">
                <a16:creationId xmlns:a16="http://schemas.microsoft.com/office/drawing/2014/main" id="{356C413B-5B54-460B-B2FA-596D17B2A2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104900"/>
            <a:ext cx="11391900" cy="666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最安だけでなく、5年後に移せるか、障害時に直せるか、料金を予測できるかで判断する。</a:t>
            </a:r>
          </a:p>
        </p:txBody>
      </p:sp>
      <p:graphicFrame>
        <p:nvGraphicFramePr>
          <p:cNvPr id="12" name=""/>
          <p:cNvGraphicFramePr/>
          <p:nvPr/>
        </p:nvGraphicFramePr>
        <p:xfrm>
          <a:off xmlns:a="http://schemas.openxmlformats.org/drawingml/2006/main" x="400050" y="1809750"/>
          <a:ext xmlns:a="http://schemas.openxmlformats.org/drawingml/2006/main" cx="11391900" cy="4000500"/>
        </p:xfrm>
        <a:graphic xmlns:a="http://schemas.openxmlformats.org/drawingml/2006/main">
          <a:graphicData uri="http://schemas.openxmlformats.org/drawingml/2006/table">
            <a:tbl>
              <a:tblPr firstRow="1" bandRow="1"/>
              <a:tblGrid>
                <a:gridCol w="2000250"/>
                <a:gridCol w="2857500"/>
                <a:gridCol w="3381375"/>
                <a:gridCol w="3152775"/>
              </a:tblGrid>
              <a:tr h="571500"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111111"/>
                          </a:solidFill>
                        </a:rPr>
                        <a:t>観点</a:t>
                      </a:r>
                    </a:p>
                  </a:txBody>
                  <a:tcPr marL="91440" marR="91440" marT="45720" marB="45720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111111"/>
                          </a:solidFill>
                        </a:rPr>
                        <a:t>Cloudflare</a:t>
                      </a:r>
                    </a:p>
                  </a:txBody>
                  <a:tcPr marL="91440" marR="91440" marT="45720" marB="45720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111111"/>
                          </a:solidFill>
                        </a:rPr>
                        <a:t>Vercel + Supabase</a:t>
                      </a:r>
                    </a:p>
                  </a:txBody>
                  <a:tcPr marL="91440" marR="91440" marT="45720" marB="45720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111111"/>
                          </a:solidFill>
                        </a:rPr>
                        <a:t>Sites</a:t>
                      </a:r>
                    </a:p>
                  </a:txBody>
                  <a:tcPr marL="91440" marR="91440" marT="45720" marB="45720">
                    <a:solidFill>
                      <a:srgbClr val="E8EAED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将来性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Edge・配信で強い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業務Web・AIで強い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高速試作で強い</a:t>
                      </a:r>
                    </a:p>
                  </a:txBody>
                  <a:tcPr marL="91440" marR="91440" marT="45720" marB="45720"/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標準技術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Web API / SQLite / S3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Git / Postgres / SQL / JWT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sourceは保持可、運用はSites管理</a:t>
                      </a:r>
                    </a:p>
                  </a:txBody>
                  <a:tcPr marL="91440" marR="91440" marT="45720" marB="45720"/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成熟度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本番基盤として成熟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本番Web/BaaSとして成熟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Public beta</a:t>
                      </a:r>
                    </a:p>
                  </a:txBody>
                  <a:tcPr marL="91440" marR="91440" marT="45720" marB="45720"/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小規模の目安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$5/月 + 外部Auth等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$20 + $25 = $45/月から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ChatGPT plan内の現行limits</a:t>
                      </a:r>
                    </a:p>
                  </a:txBody>
                  <a:tcPr marL="91440" marR="91440" marT="45720" marB="45720"/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注意点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設計と実装を自分で持つ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2社のenv・region・監視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固定単価・上限・SLAが不透明</a:t>
                      </a:r>
                    </a:p>
                  </a:txBody>
                  <a:tcPr marL="91440" marR="91440" marT="45720" marB="45720"/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卒業条件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重い処理・複雑DBへ分離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課題がなければ継続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会員・重要データ・規模増で本番基盤へ</a:t>
                      </a:r>
                    </a:p>
                  </a:txBody>
                  <a:tcPr marL="91440" marR="91440" marT="45720" marB="457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3969740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9" name="title-7">
            <a:extLst xmlns:a="http://schemas.openxmlformats.org/drawingml/2006/main">
              <a:ext uri="{FF2B5EF4-FFF2-40B4-BE49-F238E27FC236}">
                <a16:creationId xmlns:a16="http://schemas.microsoft.com/office/drawing/2014/main" id="{4EA3A117-6E07-476C-9B09-3A16AA1EA2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6195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4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AI相談への提案</a:t>
            </a:r>
          </a:p>
        </p:txBody>
      </p:sp>
      <p:cxnSp>
        <p:nvCxnSpPr>
          <p:cNvPr id="10" name="rule-42-660"/>
          <p:cNvCxnSpPr/>
          <p:nvPr/>
        </p:nvCxnSpPr>
        <p:spPr>
          <a:xfrm xmlns:a="http://schemas.openxmlformats.org/drawingml/2006/main">
            <a:off x="400050" y="6286500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C6CBD2"/>
            </a:solidFill>
            <a:prstDash val="solid"/>
          </a:ln>
        </p:spPr>
      </p:cxnSp>
      <p:sp>
        <p:nvSpPr>
          <p:cNvPr id="3" name="text-1175-671">
            <a:extLst xmlns:a="http://schemas.openxmlformats.org/drawingml/2006/main">
              <a:ext uri="{FF2B5EF4-FFF2-40B4-BE49-F238E27FC236}">
                <a16:creationId xmlns:a16="http://schemas.microsoft.com/office/drawing/2014/main" id="{BB306C5F-159A-480E-9CDF-1A7BE31652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391275"/>
            <a:ext cx="6096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07</a:t>
            </a:r>
          </a:p>
        </p:txBody>
      </p:sp>
      <p:sp>
        <p:nvSpPr>
          <p:cNvPr id="4" name="text-42-671">
            <a:extLst xmlns:a="http://schemas.openxmlformats.org/drawingml/2006/main">
              <a:ext uri="{FF2B5EF4-FFF2-40B4-BE49-F238E27FC236}">
                <a16:creationId xmlns:a16="http://schemas.microsoft.com/office/drawing/2014/main" id="{2CCFB74A-A032-4C4B-BF3A-A5A42ED4DF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391275"/>
            <a:ext cx="10287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AI相談向け意思決定</a:t>
            </a:r>
          </a:p>
        </p:txBody>
      </p:sp>
      <p:sp>
        <p:nvSpPr>
          <p:cNvPr id="5" name="box-42-155">
            <a:extLst xmlns:a="http://schemas.openxmlformats.org/drawingml/2006/main">
              <a:ext uri="{FF2B5EF4-FFF2-40B4-BE49-F238E27FC236}">
                <a16:creationId xmlns:a16="http://schemas.microsoft.com/office/drawing/2014/main" id="{A529A1A1-8AAC-48FE-AC82-F857007289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476375"/>
            <a:ext cx="95250" cy="3733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DFF"/>
          </a:solidFill>
          <a:ln xmlns:a="http://schemas.openxmlformats.org/drawingml/2006/main" w="0">
            <a:solidFill>
              <a:srgbClr val="3D8DFF"/>
            </a:solidFill>
            <a:prstDash val="solid"/>
          </a:ln>
        </p:spPr>
      </p:sp>
      <p:sp>
        <p:nvSpPr>
          <p:cNvPr id="6" name="text-88-160">
            <a:extLst xmlns:a="http://schemas.openxmlformats.org/drawingml/2006/main">
              <a:ext uri="{FF2B5EF4-FFF2-40B4-BE49-F238E27FC236}">
                <a16:creationId xmlns:a16="http://schemas.microsoft.com/office/drawing/2014/main" id="{BBAF569A-CBCB-4081-819B-0A6A9D71E9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524000"/>
            <a:ext cx="10096500" cy="2476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420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Vercel + Supabaseを本店、
Sitesを実験室、
Cloudflareを専門工具にする。</a:t>
            </a:r>
          </a:p>
        </p:txBody>
      </p:sp>
      <p:sp>
        <p:nvSpPr>
          <p:cNvPr id="7" name="text-88-450">
            <a:extLst xmlns:a="http://schemas.openxmlformats.org/drawingml/2006/main">
              <a:ext uri="{FF2B5EF4-FFF2-40B4-BE49-F238E27FC236}">
                <a16:creationId xmlns:a16="http://schemas.microsoft.com/office/drawing/2014/main" id="{369D3024-01A9-4011-B5F3-82DA24F3BB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286250"/>
            <a:ext cx="10287000" cy="990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いまの本番を移さず、Sitesで講座demo・提案LPを1本検証。画像・動画・API原価が30%以上改善できる箇所だけR2 / Workersを追加する。</a:t>
            </a:r>
          </a:p>
        </p:txBody>
      </p:sp>
      <p:sp>
        <p:nvSpPr>
          <p:cNvPr id="8" name="text-88-585">
            <a:extLst xmlns:a="http://schemas.openxmlformats.org/drawingml/2006/main">
              <a:ext uri="{FF2B5EF4-FFF2-40B4-BE49-F238E27FC236}">
                <a16:creationId xmlns:a16="http://schemas.microsoft.com/office/drawing/2014/main" id="{C9227A6D-4C52-4629-AB31-89D5001B1B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572125"/>
            <a:ext cx="1038225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3D8DFF"/>
                </a:solidFill>
                <a:latin typeface="Yu Gothic UI"/>
                <a:ea typeface="Yu Gothic UI"/>
                <a:cs typeface="Yu Gothic UI"/>
              </a:defRPr>
            </a:pPr>
            <a:r>
              <a:t>次の一手：30日間、公開時間・修正時間・月額・障害対応を記録して採否を決める</a:t>
            </a:r>
          </a:p>
        </p:txBody>
      </p:sp>
    </p:spTree>
    <p:extLst>
      <p:ext uri="{BB962C8B-B14F-4D97-AF65-F5344CB8AC3E}">
        <p14:creationId xmlns:p14="http://schemas.microsoft.com/office/powerpoint/2010/main" val="1248354854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2026-07-22T12:00:24.0910000Z</dcterms:created>
  <dcterms:modified xsi:type="dcterms:W3CDTF">2026-07-22T12:00:24.0910000Z</dcterms:modified>
</coreProperties>
</file>